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diagrams/drawing4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340" r:id="rId2"/>
    <p:sldId id="347" r:id="rId3"/>
    <p:sldId id="258" r:id="rId4"/>
    <p:sldId id="352" r:id="rId5"/>
    <p:sldId id="356" r:id="rId6"/>
    <p:sldId id="301" r:id="rId7"/>
    <p:sldId id="332" r:id="rId8"/>
    <p:sldId id="333" r:id="rId9"/>
    <p:sldId id="350" r:id="rId10"/>
    <p:sldId id="355" r:id="rId11"/>
    <p:sldId id="336" r:id="rId12"/>
    <p:sldId id="341" r:id="rId13"/>
    <p:sldId id="342" r:id="rId14"/>
    <p:sldId id="343" r:id="rId15"/>
    <p:sldId id="335" r:id="rId16"/>
    <p:sldId id="305" r:id="rId17"/>
    <p:sldId id="354" r:id="rId18"/>
    <p:sldId id="357" r:id="rId19"/>
    <p:sldId id="324" r:id="rId20"/>
    <p:sldId id="346" r:id="rId21"/>
    <p:sldId id="309" r:id="rId22"/>
    <p:sldId id="353" r:id="rId23"/>
  </p:sldIdLst>
  <p:sldSz cx="12192000" cy="6858000"/>
  <p:notesSz cx="6735763" cy="9866313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50" d="100"/>
          <a:sy n="50" d="100"/>
        </p:scale>
        <p:origin x="-59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720B32-0CBD-4703-BF5E-C7554C6E0A88}" type="doc">
      <dgm:prSet loTypeId="urn:microsoft.com/office/officeart/2005/8/layout/hList7#1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ABFF3C-B4C2-4D23-BC55-132C9B0CE9FC}">
      <dgm:prSet phldrT="[Text]"/>
      <dgm:spPr>
        <a:solidFill>
          <a:srgbClr val="0070C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rPr>
            <a:t>KECENDERUNGAN GLOBAL</a:t>
          </a:r>
        </a:p>
      </dgm:t>
    </dgm:pt>
    <dgm:pt modelId="{45F4E7F9-4E12-47A8-A398-2E8DE38B531C}" type="parTrans" cxnId="{EA05A31F-23AC-4EA8-A597-532020E8D84B}">
      <dgm:prSet/>
      <dgm:spPr/>
      <dgm:t>
        <a:bodyPr/>
        <a:lstStyle/>
        <a:p>
          <a:endParaRPr lang="en-US"/>
        </a:p>
      </dgm:t>
    </dgm:pt>
    <dgm:pt modelId="{3F927229-072E-4E5B-8CF7-1A6756473589}" type="sibTrans" cxnId="{EA05A31F-23AC-4EA8-A597-532020E8D84B}">
      <dgm:prSet/>
      <dgm:spPr/>
      <dgm:t>
        <a:bodyPr/>
        <a:lstStyle/>
        <a:p>
          <a:endParaRPr lang="en-US"/>
        </a:p>
      </dgm:t>
    </dgm:pt>
    <dgm:pt modelId="{DBEE4BCB-5351-473E-A097-321BCB99176E}">
      <dgm:prSet/>
      <dgm:spPr>
        <a:solidFill>
          <a:srgbClr val="0070C0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rPr>
            <a:t>URGENSI PENGUATAN PENDIDIKAN KARAKTER</a:t>
          </a:r>
          <a:endParaRPr lang="en-US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 "/>
          </a:endParaRPr>
        </a:p>
      </dgm:t>
    </dgm:pt>
    <dgm:pt modelId="{1352E1FA-7164-43F5-83F6-BE43B1C87DEA}" type="parTrans" cxnId="{C7CBBBF7-AF3A-4C74-B1A7-0E91083C51BE}">
      <dgm:prSet/>
      <dgm:spPr/>
      <dgm:t>
        <a:bodyPr/>
        <a:lstStyle/>
        <a:p>
          <a:endParaRPr lang="en-US"/>
        </a:p>
      </dgm:t>
    </dgm:pt>
    <dgm:pt modelId="{0CCDBD2A-2415-449D-A059-07EF9406993E}" type="sibTrans" cxnId="{C7CBBBF7-AF3A-4C74-B1A7-0E91083C51BE}">
      <dgm:prSet/>
      <dgm:spPr/>
      <dgm:t>
        <a:bodyPr/>
        <a:lstStyle/>
        <a:p>
          <a:endParaRPr lang="en-US"/>
        </a:p>
      </dgm:t>
    </dgm:pt>
    <dgm:pt modelId="{A13CCC1C-EC4B-4BCE-9F63-E8039163CA88}">
      <dgm:prSet/>
      <dgm:spPr>
        <a:solidFill>
          <a:srgbClr val="0070C0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rPr>
            <a:t>DEFINISI PPK</a:t>
          </a:r>
        </a:p>
      </dgm:t>
    </dgm:pt>
    <dgm:pt modelId="{2C8DF46A-2895-4C74-849B-09121DAECB24}" type="parTrans" cxnId="{F6DE5A92-485F-4DEC-8F27-E979960351B8}">
      <dgm:prSet/>
      <dgm:spPr/>
      <dgm:t>
        <a:bodyPr/>
        <a:lstStyle/>
        <a:p>
          <a:endParaRPr lang="en-US"/>
        </a:p>
      </dgm:t>
    </dgm:pt>
    <dgm:pt modelId="{E1468E25-AAD8-428B-833D-CD74A3410879}" type="sibTrans" cxnId="{F6DE5A92-485F-4DEC-8F27-E979960351B8}">
      <dgm:prSet/>
      <dgm:spPr/>
      <dgm:t>
        <a:bodyPr/>
        <a:lstStyle/>
        <a:p>
          <a:endParaRPr lang="en-US"/>
        </a:p>
      </dgm:t>
    </dgm:pt>
    <dgm:pt modelId="{2D8A60CD-63EE-4A9D-B92C-7940BF72A5A4}" type="pres">
      <dgm:prSet presAssocID="{4F720B32-0CBD-4703-BF5E-C7554C6E0A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111C9B6C-0980-4F22-A692-B7B160E10DE9}" type="pres">
      <dgm:prSet presAssocID="{4F720B32-0CBD-4703-BF5E-C7554C6E0A88}" presName="fgShape" presStyleLbl="fgShp" presStyleIdx="0" presStyleCnt="1"/>
      <dgm:spPr>
        <a:solidFill>
          <a:schemeClr val="accent2"/>
        </a:solidFill>
      </dgm:spPr>
    </dgm:pt>
    <dgm:pt modelId="{B4214F9D-A46E-4ED4-8A55-1ED9C0757C58}" type="pres">
      <dgm:prSet presAssocID="{4F720B32-0CBD-4703-BF5E-C7554C6E0A88}" presName="linComp" presStyleCnt="0"/>
      <dgm:spPr/>
    </dgm:pt>
    <dgm:pt modelId="{2046479F-227B-4293-AB9E-C3CADB660126}" type="pres">
      <dgm:prSet presAssocID="{80ABFF3C-B4C2-4D23-BC55-132C9B0CE9FC}" presName="compNode" presStyleCnt="0"/>
      <dgm:spPr/>
    </dgm:pt>
    <dgm:pt modelId="{2C6C31AA-D61E-4B09-86A5-A87621AF8B9D}" type="pres">
      <dgm:prSet presAssocID="{80ABFF3C-B4C2-4D23-BC55-132C9B0CE9FC}" presName="bkgdShape" presStyleLbl="node1" presStyleIdx="0" presStyleCnt="3"/>
      <dgm:spPr/>
      <dgm:t>
        <a:bodyPr/>
        <a:lstStyle/>
        <a:p>
          <a:endParaRPr lang="id-ID"/>
        </a:p>
      </dgm:t>
    </dgm:pt>
    <dgm:pt modelId="{4BACEA2C-691B-4F04-84EC-053BFD7A66D1}" type="pres">
      <dgm:prSet presAssocID="{80ABFF3C-B4C2-4D23-BC55-132C9B0CE9F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31FB3B0-9E23-4963-B9BE-56880C0E3757}" type="pres">
      <dgm:prSet presAssocID="{80ABFF3C-B4C2-4D23-BC55-132C9B0CE9FC}" presName="invisiNode" presStyleLbl="node1" presStyleIdx="0" presStyleCnt="3"/>
      <dgm:spPr/>
    </dgm:pt>
    <dgm:pt modelId="{A0A648C1-E69A-42A5-9642-D021808FB657}" type="pres">
      <dgm:prSet presAssocID="{80ABFF3C-B4C2-4D23-BC55-132C9B0CE9FC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d-ID"/>
        </a:p>
      </dgm:t>
      <dgm:extLst>
        <a:ext uri="{E40237B7-FDA0-4F09-8148-C483321AD2D9}">
          <dgm14:cNvPr xmlns:dgm14="http://schemas.microsoft.com/office/drawing/2010/diagram" xmlns="" id="0" name="" descr="File:Ambox globe.svg - Wikipedia, the free encyclopedia"/>
        </a:ext>
      </dgm:extLst>
    </dgm:pt>
    <dgm:pt modelId="{1466EAE7-BF0F-4336-909C-957C3E25389A}" type="pres">
      <dgm:prSet presAssocID="{3F927229-072E-4E5B-8CF7-1A6756473589}" presName="sibTrans" presStyleLbl="sibTrans2D1" presStyleIdx="0" presStyleCnt="0"/>
      <dgm:spPr/>
      <dgm:t>
        <a:bodyPr/>
        <a:lstStyle/>
        <a:p>
          <a:endParaRPr lang="id-ID"/>
        </a:p>
      </dgm:t>
    </dgm:pt>
    <dgm:pt modelId="{FE2A38CC-CD8D-407E-A651-342ABFEF6558}" type="pres">
      <dgm:prSet presAssocID="{DBEE4BCB-5351-473E-A097-321BCB99176E}" presName="compNode" presStyleCnt="0"/>
      <dgm:spPr/>
    </dgm:pt>
    <dgm:pt modelId="{B2519F48-DEF1-4371-A14D-31341C502B94}" type="pres">
      <dgm:prSet presAssocID="{DBEE4BCB-5351-473E-A097-321BCB99176E}" presName="bkgdShape" presStyleLbl="node1" presStyleIdx="1" presStyleCnt="3"/>
      <dgm:spPr/>
      <dgm:t>
        <a:bodyPr/>
        <a:lstStyle/>
        <a:p>
          <a:endParaRPr lang="id-ID"/>
        </a:p>
      </dgm:t>
    </dgm:pt>
    <dgm:pt modelId="{084D3E12-F05F-4810-B65C-48EFAE2AF3D3}" type="pres">
      <dgm:prSet presAssocID="{DBEE4BCB-5351-473E-A097-321BCB99176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E73A24E6-AF47-4557-BDE9-7A5797EF15FD}" type="pres">
      <dgm:prSet presAssocID="{DBEE4BCB-5351-473E-A097-321BCB99176E}" presName="invisiNode" presStyleLbl="node1" presStyleIdx="1" presStyleCnt="3"/>
      <dgm:spPr/>
    </dgm:pt>
    <dgm:pt modelId="{477D4496-31D4-440B-908D-9314A89FB76A}" type="pres">
      <dgm:prSet presAssocID="{DBEE4BCB-5351-473E-A097-321BCB99176E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d-ID"/>
        </a:p>
      </dgm:t>
      <dgm:extLst>
        <a:ext uri="{E40237B7-FDA0-4F09-8148-C483321AD2D9}">
          <dgm14:cNvPr xmlns:dgm14="http://schemas.microsoft.com/office/drawing/2010/diagram" xmlns="" id="0" name="" descr="Increased participation in civic life"/>
        </a:ext>
      </dgm:extLst>
    </dgm:pt>
    <dgm:pt modelId="{074A5EF4-674D-418A-A957-A96511D6616C}" type="pres">
      <dgm:prSet presAssocID="{0CCDBD2A-2415-449D-A059-07EF9406993E}" presName="sibTrans" presStyleLbl="sibTrans2D1" presStyleIdx="0" presStyleCnt="0"/>
      <dgm:spPr/>
      <dgm:t>
        <a:bodyPr/>
        <a:lstStyle/>
        <a:p>
          <a:endParaRPr lang="id-ID"/>
        </a:p>
      </dgm:t>
    </dgm:pt>
    <dgm:pt modelId="{A103A174-7F2D-400A-B047-BA82183BEBC5}" type="pres">
      <dgm:prSet presAssocID="{A13CCC1C-EC4B-4BCE-9F63-E8039163CA88}" presName="compNode" presStyleCnt="0"/>
      <dgm:spPr/>
    </dgm:pt>
    <dgm:pt modelId="{073EB314-2531-46AE-851D-AB861F6A4BF1}" type="pres">
      <dgm:prSet presAssocID="{A13CCC1C-EC4B-4BCE-9F63-E8039163CA88}" presName="bkgdShape" presStyleLbl="node1" presStyleIdx="2" presStyleCnt="3" custLinFactNeighborX="1034"/>
      <dgm:spPr/>
      <dgm:t>
        <a:bodyPr/>
        <a:lstStyle/>
        <a:p>
          <a:endParaRPr lang="id-ID"/>
        </a:p>
      </dgm:t>
    </dgm:pt>
    <dgm:pt modelId="{03E51083-EDB3-46F2-BEE2-6A5897A288C0}" type="pres">
      <dgm:prSet presAssocID="{A13CCC1C-EC4B-4BCE-9F63-E8039163CA88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71BC56E-1A53-4124-A1B3-40588EAC7D05}" type="pres">
      <dgm:prSet presAssocID="{A13CCC1C-EC4B-4BCE-9F63-E8039163CA88}" presName="invisiNode" presStyleLbl="node1" presStyleIdx="2" presStyleCnt="3"/>
      <dgm:spPr/>
    </dgm:pt>
    <dgm:pt modelId="{6041A42E-475B-41D5-A31F-5E866AC7269F}" type="pres">
      <dgm:prSet presAssocID="{A13CCC1C-EC4B-4BCE-9F63-E8039163CA88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id-ID"/>
        </a:p>
      </dgm:t>
      <dgm:extLst>
        <a:ext uri="{E40237B7-FDA0-4F09-8148-C483321AD2D9}">
          <dgm14:cNvPr xmlns:dgm14="http://schemas.microsoft.com/office/drawing/2010/diagram" xmlns="" id="0" name="" descr="Class, classroom, room, spearker, teacher icon | Icon search engine"/>
        </a:ext>
      </dgm:extLst>
    </dgm:pt>
  </dgm:ptLst>
  <dgm:cxnLst>
    <dgm:cxn modelId="{EA05A31F-23AC-4EA8-A597-532020E8D84B}" srcId="{4F720B32-0CBD-4703-BF5E-C7554C6E0A88}" destId="{80ABFF3C-B4C2-4D23-BC55-132C9B0CE9FC}" srcOrd="0" destOrd="0" parTransId="{45F4E7F9-4E12-47A8-A398-2E8DE38B531C}" sibTransId="{3F927229-072E-4E5B-8CF7-1A6756473589}"/>
    <dgm:cxn modelId="{59023AB3-5618-4FBD-B5EF-809C81177026}" type="presOf" srcId="{DBEE4BCB-5351-473E-A097-321BCB99176E}" destId="{B2519F48-DEF1-4371-A14D-31341C502B94}" srcOrd="0" destOrd="0" presId="urn:microsoft.com/office/officeart/2005/8/layout/hList7#1"/>
    <dgm:cxn modelId="{2E81712D-E535-41F3-8B52-3288ADE91F62}" type="presOf" srcId="{80ABFF3C-B4C2-4D23-BC55-132C9B0CE9FC}" destId="{2C6C31AA-D61E-4B09-86A5-A87621AF8B9D}" srcOrd="0" destOrd="0" presId="urn:microsoft.com/office/officeart/2005/8/layout/hList7#1"/>
    <dgm:cxn modelId="{E33BD177-D38C-44FB-A56C-6AFF7F565A08}" type="presOf" srcId="{A13CCC1C-EC4B-4BCE-9F63-E8039163CA88}" destId="{073EB314-2531-46AE-851D-AB861F6A4BF1}" srcOrd="0" destOrd="0" presId="urn:microsoft.com/office/officeart/2005/8/layout/hList7#1"/>
    <dgm:cxn modelId="{C7CBBBF7-AF3A-4C74-B1A7-0E91083C51BE}" srcId="{4F720B32-0CBD-4703-BF5E-C7554C6E0A88}" destId="{DBEE4BCB-5351-473E-A097-321BCB99176E}" srcOrd="1" destOrd="0" parTransId="{1352E1FA-7164-43F5-83F6-BE43B1C87DEA}" sibTransId="{0CCDBD2A-2415-449D-A059-07EF9406993E}"/>
    <dgm:cxn modelId="{38E73961-389E-4294-AE7C-34CEAB771201}" type="presOf" srcId="{4F720B32-0CBD-4703-BF5E-C7554C6E0A88}" destId="{2D8A60CD-63EE-4A9D-B92C-7940BF72A5A4}" srcOrd="0" destOrd="0" presId="urn:microsoft.com/office/officeart/2005/8/layout/hList7#1"/>
    <dgm:cxn modelId="{13DB43BF-CB81-4B10-B5C7-DCABC501F598}" type="presOf" srcId="{A13CCC1C-EC4B-4BCE-9F63-E8039163CA88}" destId="{03E51083-EDB3-46F2-BEE2-6A5897A288C0}" srcOrd="1" destOrd="0" presId="urn:microsoft.com/office/officeart/2005/8/layout/hList7#1"/>
    <dgm:cxn modelId="{2E52EB0C-54D7-4AE3-A61B-FFCEC9D70320}" type="presOf" srcId="{DBEE4BCB-5351-473E-A097-321BCB99176E}" destId="{084D3E12-F05F-4810-B65C-48EFAE2AF3D3}" srcOrd="1" destOrd="0" presId="urn:microsoft.com/office/officeart/2005/8/layout/hList7#1"/>
    <dgm:cxn modelId="{2BDC5B54-6E3E-4490-B8F3-32014FF27C0D}" type="presOf" srcId="{0CCDBD2A-2415-449D-A059-07EF9406993E}" destId="{074A5EF4-674D-418A-A957-A96511D6616C}" srcOrd="0" destOrd="0" presId="urn:microsoft.com/office/officeart/2005/8/layout/hList7#1"/>
    <dgm:cxn modelId="{6A7D74D2-3E31-41D6-9C7A-CDBD7A129854}" type="presOf" srcId="{80ABFF3C-B4C2-4D23-BC55-132C9B0CE9FC}" destId="{4BACEA2C-691B-4F04-84EC-053BFD7A66D1}" srcOrd="1" destOrd="0" presId="urn:microsoft.com/office/officeart/2005/8/layout/hList7#1"/>
    <dgm:cxn modelId="{2FFBB715-45AC-42BF-99D8-03D27DFD3956}" type="presOf" srcId="{3F927229-072E-4E5B-8CF7-1A6756473589}" destId="{1466EAE7-BF0F-4336-909C-957C3E25389A}" srcOrd="0" destOrd="0" presId="urn:microsoft.com/office/officeart/2005/8/layout/hList7#1"/>
    <dgm:cxn modelId="{F6DE5A92-485F-4DEC-8F27-E979960351B8}" srcId="{4F720B32-0CBD-4703-BF5E-C7554C6E0A88}" destId="{A13CCC1C-EC4B-4BCE-9F63-E8039163CA88}" srcOrd="2" destOrd="0" parTransId="{2C8DF46A-2895-4C74-849B-09121DAECB24}" sibTransId="{E1468E25-AAD8-428B-833D-CD74A3410879}"/>
    <dgm:cxn modelId="{05E34FF5-B777-4D99-A195-C3EE6102F100}" type="presParOf" srcId="{2D8A60CD-63EE-4A9D-B92C-7940BF72A5A4}" destId="{111C9B6C-0980-4F22-A692-B7B160E10DE9}" srcOrd="0" destOrd="0" presId="urn:microsoft.com/office/officeart/2005/8/layout/hList7#1"/>
    <dgm:cxn modelId="{78523D5B-09EE-42F5-9BD2-A28749ED7AC5}" type="presParOf" srcId="{2D8A60CD-63EE-4A9D-B92C-7940BF72A5A4}" destId="{B4214F9D-A46E-4ED4-8A55-1ED9C0757C58}" srcOrd="1" destOrd="0" presId="urn:microsoft.com/office/officeart/2005/8/layout/hList7#1"/>
    <dgm:cxn modelId="{3B05AAEC-B685-46D7-B949-6AB63FB3BA87}" type="presParOf" srcId="{B4214F9D-A46E-4ED4-8A55-1ED9C0757C58}" destId="{2046479F-227B-4293-AB9E-C3CADB660126}" srcOrd="0" destOrd="0" presId="urn:microsoft.com/office/officeart/2005/8/layout/hList7#1"/>
    <dgm:cxn modelId="{E7C1840A-3CAF-4EA9-ADE3-C6A65D140CB2}" type="presParOf" srcId="{2046479F-227B-4293-AB9E-C3CADB660126}" destId="{2C6C31AA-D61E-4B09-86A5-A87621AF8B9D}" srcOrd="0" destOrd="0" presId="urn:microsoft.com/office/officeart/2005/8/layout/hList7#1"/>
    <dgm:cxn modelId="{A0B18A4B-C5ED-42C2-8032-62B5712FF05D}" type="presParOf" srcId="{2046479F-227B-4293-AB9E-C3CADB660126}" destId="{4BACEA2C-691B-4F04-84EC-053BFD7A66D1}" srcOrd="1" destOrd="0" presId="urn:microsoft.com/office/officeart/2005/8/layout/hList7#1"/>
    <dgm:cxn modelId="{4FA6EC8B-5CEE-4F1F-8C9D-C740EDFA1BBC}" type="presParOf" srcId="{2046479F-227B-4293-AB9E-C3CADB660126}" destId="{C31FB3B0-9E23-4963-B9BE-56880C0E3757}" srcOrd="2" destOrd="0" presId="urn:microsoft.com/office/officeart/2005/8/layout/hList7#1"/>
    <dgm:cxn modelId="{1205221C-478D-41DA-8578-18D96A37A294}" type="presParOf" srcId="{2046479F-227B-4293-AB9E-C3CADB660126}" destId="{A0A648C1-E69A-42A5-9642-D021808FB657}" srcOrd="3" destOrd="0" presId="urn:microsoft.com/office/officeart/2005/8/layout/hList7#1"/>
    <dgm:cxn modelId="{16B08444-D673-47E9-A2E6-A166F9B4E713}" type="presParOf" srcId="{B4214F9D-A46E-4ED4-8A55-1ED9C0757C58}" destId="{1466EAE7-BF0F-4336-909C-957C3E25389A}" srcOrd="1" destOrd="0" presId="urn:microsoft.com/office/officeart/2005/8/layout/hList7#1"/>
    <dgm:cxn modelId="{AEE01D21-188F-4D78-B3E9-52901D675814}" type="presParOf" srcId="{B4214F9D-A46E-4ED4-8A55-1ED9C0757C58}" destId="{FE2A38CC-CD8D-407E-A651-342ABFEF6558}" srcOrd="2" destOrd="0" presId="urn:microsoft.com/office/officeart/2005/8/layout/hList7#1"/>
    <dgm:cxn modelId="{BFEF7FC3-96EA-47C9-9EFF-CE24EA93A334}" type="presParOf" srcId="{FE2A38CC-CD8D-407E-A651-342ABFEF6558}" destId="{B2519F48-DEF1-4371-A14D-31341C502B94}" srcOrd="0" destOrd="0" presId="urn:microsoft.com/office/officeart/2005/8/layout/hList7#1"/>
    <dgm:cxn modelId="{42C5BBB2-5DAF-4005-A24F-E20F531A9F04}" type="presParOf" srcId="{FE2A38CC-CD8D-407E-A651-342ABFEF6558}" destId="{084D3E12-F05F-4810-B65C-48EFAE2AF3D3}" srcOrd="1" destOrd="0" presId="urn:microsoft.com/office/officeart/2005/8/layout/hList7#1"/>
    <dgm:cxn modelId="{9C0282F4-1A95-412B-A50A-E0657F1742D8}" type="presParOf" srcId="{FE2A38CC-CD8D-407E-A651-342ABFEF6558}" destId="{E73A24E6-AF47-4557-BDE9-7A5797EF15FD}" srcOrd="2" destOrd="0" presId="urn:microsoft.com/office/officeart/2005/8/layout/hList7#1"/>
    <dgm:cxn modelId="{85EB9655-3111-47D7-9190-56D9A9DF0227}" type="presParOf" srcId="{FE2A38CC-CD8D-407E-A651-342ABFEF6558}" destId="{477D4496-31D4-440B-908D-9314A89FB76A}" srcOrd="3" destOrd="0" presId="urn:microsoft.com/office/officeart/2005/8/layout/hList7#1"/>
    <dgm:cxn modelId="{BE4F5E55-889E-4527-8095-9C82CAAA677F}" type="presParOf" srcId="{B4214F9D-A46E-4ED4-8A55-1ED9C0757C58}" destId="{074A5EF4-674D-418A-A957-A96511D6616C}" srcOrd="3" destOrd="0" presId="urn:microsoft.com/office/officeart/2005/8/layout/hList7#1"/>
    <dgm:cxn modelId="{03AFEA8F-CC00-4A94-AB9F-9AB56F455DC3}" type="presParOf" srcId="{B4214F9D-A46E-4ED4-8A55-1ED9C0757C58}" destId="{A103A174-7F2D-400A-B047-BA82183BEBC5}" srcOrd="4" destOrd="0" presId="urn:microsoft.com/office/officeart/2005/8/layout/hList7#1"/>
    <dgm:cxn modelId="{C67D6A23-2A23-4EE8-880F-692567DF4DC8}" type="presParOf" srcId="{A103A174-7F2D-400A-B047-BA82183BEBC5}" destId="{073EB314-2531-46AE-851D-AB861F6A4BF1}" srcOrd="0" destOrd="0" presId="urn:microsoft.com/office/officeart/2005/8/layout/hList7#1"/>
    <dgm:cxn modelId="{45A0C9C3-54B0-48A3-BEE9-B2803F2A038C}" type="presParOf" srcId="{A103A174-7F2D-400A-B047-BA82183BEBC5}" destId="{03E51083-EDB3-46F2-BEE2-6A5897A288C0}" srcOrd="1" destOrd="0" presId="urn:microsoft.com/office/officeart/2005/8/layout/hList7#1"/>
    <dgm:cxn modelId="{48EFAC88-28AE-4741-AFEF-C605C239FDD5}" type="presParOf" srcId="{A103A174-7F2D-400A-B047-BA82183BEBC5}" destId="{F71BC56E-1A53-4124-A1B3-40588EAC7D05}" srcOrd="2" destOrd="0" presId="urn:microsoft.com/office/officeart/2005/8/layout/hList7#1"/>
    <dgm:cxn modelId="{91F14212-4D26-42E4-ADCC-4EF1BC538554}" type="presParOf" srcId="{A103A174-7F2D-400A-B047-BA82183BEBC5}" destId="{6041A42E-475B-41D5-A31F-5E866AC7269F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4D3BF9-B651-4C7A-88D2-7EC1DDD4602B}" type="doc">
      <dgm:prSet loTypeId="urn:microsoft.com/office/officeart/2005/8/layout/pyramid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630D48-EA13-4405-AE5F-35D06E4CD780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700" b="1" dirty="0"/>
            <a:t>NON</a:t>
          </a:r>
        </a:p>
        <a:p>
          <a:r>
            <a:rPr lang="en-US" sz="700" b="1" dirty="0"/>
            <a:t>KURIKULER</a:t>
          </a:r>
        </a:p>
      </dgm:t>
    </dgm:pt>
    <dgm:pt modelId="{92143435-13EA-41E5-906D-4BD7A7E0571D}" type="parTrans" cxnId="{1CCED36C-0E7E-43B7-A956-50D4E28D1DD2}">
      <dgm:prSet/>
      <dgm:spPr/>
      <dgm:t>
        <a:bodyPr/>
        <a:lstStyle/>
        <a:p>
          <a:endParaRPr lang="en-US"/>
        </a:p>
      </dgm:t>
    </dgm:pt>
    <dgm:pt modelId="{EC89C74D-C9FD-4F74-AB4C-E042D4676EBC}" type="sibTrans" cxnId="{1CCED36C-0E7E-43B7-A956-50D4E28D1DD2}">
      <dgm:prSet/>
      <dgm:spPr/>
      <dgm:t>
        <a:bodyPr/>
        <a:lstStyle/>
        <a:p>
          <a:endParaRPr lang="en-US"/>
        </a:p>
      </dgm:t>
    </dgm:pt>
    <dgm:pt modelId="{66FA505F-EB8E-4562-B082-4E282837A3C2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700" b="1" dirty="0"/>
            <a:t>KO -KURIKULER</a:t>
          </a:r>
        </a:p>
      </dgm:t>
    </dgm:pt>
    <dgm:pt modelId="{1555FAAB-B915-4E9F-ABFA-EAA5FD5A813D}" type="parTrans" cxnId="{958EC21E-1F56-48AF-A10B-6BBB35570BC8}">
      <dgm:prSet/>
      <dgm:spPr/>
      <dgm:t>
        <a:bodyPr/>
        <a:lstStyle/>
        <a:p>
          <a:endParaRPr lang="en-US"/>
        </a:p>
      </dgm:t>
    </dgm:pt>
    <dgm:pt modelId="{708ED323-4EA6-4715-80A3-6B8C8F3F1192}" type="sibTrans" cxnId="{958EC21E-1F56-48AF-A10B-6BBB35570BC8}">
      <dgm:prSet/>
      <dgm:spPr/>
      <dgm:t>
        <a:bodyPr/>
        <a:lstStyle/>
        <a:p>
          <a:endParaRPr lang="en-US"/>
        </a:p>
      </dgm:t>
    </dgm:pt>
    <dgm:pt modelId="{3F86788A-372B-4862-BB77-269612308DB1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700" b="1" i="0" dirty="0"/>
            <a:t>INTRA</a:t>
          </a:r>
        </a:p>
        <a:p>
          <a:r>
            <a:rPr lang="en-US" sz="700" b="1" i="0" dirty="0"/>
            <a:t>KURIKULER</a:t>
          </a:r>
        </a:p>
      </dgm:t>
    </dgm:pt>
    <dgm:pt modelId="{2334370C-B5FE-42CF-A9B9-2649F70AEF2B}" type="parTrans" cxnId="{636B5D5C-7E12-4304-ADB1-902D7BA7B293}">
      <dgm:prSet/>
      <dgm:spPr/>
      <dgm:t>
        <a:bodyPr/>
        <a:lstStyle/>
        <a:p>
          <a:endParaRPr lang="en-US"/>
        </a:p>
      </dgm:t>
    </dgm:pt>
    <dgm:pt modelId="{E03FA9DF-7914-4D8F-85E7-7C1C8A985DA2}" type="sibTrans" cxnId="{636B5D5C-7E12-4304-ADB1-902D7BA7B293}">
      <dgm:prSet/>
      <dgm:spPr/>
      <dgm:t>
        <a:bodyPr/>
        <a:lstStyle/>
        <a:p>
          <a:endParaRPr lang="en-US"/>
        </a:p>
      </dgm:t>
    </dgm:pt>
    <dgm:pt modelId="{732464D8-ED32-415E-BA35-DA8838D0F465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700" b="1" dirty="0"/>
            <a:t>ESKTRA</a:t>
          </a:r>
        </a:p>
        <a:p>
          <a:r>
            <a:rPr lang="en-US" sz="700" b="1" dirty="0"/>
            <a:t>KURIKULER</a:t>
          </a:r>
        </a:p>
      </dgm:t>
    </dgm:pt>
    <dgm:pt modelId="{C04DB9D1-286E-4911-B442-F9961F1977FC}" type="parTrans" cxnId="{0724F89A-F284-4C0C-8417-6648A69EE28D}">
      <dgm:prSet/>
      <dgm:spPr/>
      <dgm:t>
        <a:bodyPr/>
        <a:lstStyle/>
        <a:p>
          <a:endParaRPr lang="en-US"/>
        </a:p>
      </dgm:t>
    </dgm:pt>
    <dgm:pt modelId="{DD3EE381-5A46-4583-96D3-23B54B3AD881}" type="sibTrans" cxnId="{0724F89A-F284-4C0C-8417-6648A69EE28D}">
      <dgm:prSet/>
      <dgm:spPr/>
      <dgm:t>
        <a:bodyPr/>
        <a:lstStyle/>
        <a:p>
          <a:endParaRPr lang="en-US"/>
        </a:p>
      </dgm:t>
    </dgm:pt>
    <dgm:pt modelId="{D8CE1615-0542-4133-A978-FBA00ECBF25E}" type="pres">
      <dgm:prSet presAssocID="{794D3BF9-B651-4C7A-88D2-7EC1DDD4602B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5F4EC3B2-C676-42DA-8911-98280966C07F}" type="pres">
      <dgm:prSet presAssocID="{794D3BF9-B651-4C7A-88D2-7EC1DDD4602B}" presName="triangle1" presStyleLbl="node1" presStyleIdx="0" presStyleCnt="4" custLinFactNeighborX="362" custLinFactNeighborY="-275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0CFC4B63-E639-4B1B-B434-97F87B878120}" type="pres">
      <dgm:prSet presAssocID="{794D3BF9-B651-4C7A-88D2-7EC1DDD4602B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AFECEF4-E01C-4322-A7E5-873A95AB53C6}" type="pres">
      <dgm:prSet presAssocID="{794D3BF9-B651-4C7A-88D2-7EC1DDD4602B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6989BFA-0AF4-4D54-ADC2-F1CFC5A28B49}" type="pres">
      <dgm:prSet presAssocID="{794D3BF9-B651-4C7A-88D2-7EC1DDD4602B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EEDB576A-36C6-4B91-959C-9FE7A3140B67}" type="presOf" srcId="{66FA505F-EB8E-4562-B082-4E282837A3C2}" destId="{0CFC4B63-E639-4B1B-B434-97F87B878120}" srcOrd="0" destOrd="0" presId="urn:microsoft.com/office/officeart/2005/8/layout/pyramid4"/>
    <dgm:cxn modelId="{958EC21E-1F56-48AF-A10B-6BBB35570BC8}" srcId="{794D3BF9-B651-4C7A-88D2-7EC1DDD4602B}" destId="{66FA505F-EB8E-4562-B082-4E282837A3C2}" srcOrd="1" destOrd="0" parTransId="{1555FAAB-B915-4E9F-ABFA-EAA5FD5A813D}" sibTransId="{708ED323-4EA6-4715-80A3-6B8C8F3F1192}"/>
    <dgm:cxn modelId="{52D19653-DCAB-456D-8341-797BB706A72A}" type="presOf" srcId="{732464D8-ED32-415E-BA35-DA8838D0F465}" destId="{B6989BFA-0AF4-4D54-ADC2-F1CFC5A28B49}" srcOrd="0" destOrd="0" presId="urn:microsoft.com/office/officeart/2005/8/layout/pyramid4"/>
    <dgm:cxn modelId="{636B5D5C-7E12-4304-ADB1-902D7BA7B293}" srcId="{794D3BF9-B651-4C7A-88D2-7EC1DDD4602B}" destId="{3F86788A-372B-4862-BB77-269612308DB1}" srcOrd="2" destOrd="0" parTransId="{2334370C-B5FE-42CF-A9B9-2649F70AEF2B}" sibTransId="{E03FA9DF-7914-4D8F-85E7-7C1C8A985DA2}"/>
    <dgm:cxn modelId="{0724F89A-F284-4C0C-8417-6648A69EE28D}" srcId="{794D3BF9-B651-4C7A-88D2-7EC1DDD4602B}" destId="{732464D8-ED32-415E-BA35-DA8838D0F465}" srcOrd="3" destOrd="0" parTransId="{C04DB9D1-286E-4911-B442-F9961F1977FC}" sibTransId="{DD3EE381-5A46-4583-96D3-23B54B3AD881}"/>
    <dgm:cxn modelId="{52DE41CB-188C-4242-A086-EE551E6DBCC5}" type="presOf" srcId="{7E630D48-EA13-4405-AE5F-35D06E4CD780}" destId="{5F4EC3B2-C676-42DA-8911-98280966C07F}" srcOrd="0" destOrd="0" presId="urn:microsoft.com/office/officeart/2005/8/layout/pyramid4"/>
    <dgm:cxn modelId="{C6F0758B-3F20-4BC7-8DD5-2B4C655CD66A}" type="presOf" srcId="{794D3BF9-B651-4C7A-88D2-7EC1DDD4602B}" destId="{D8CE1615-0542-4133-A978-FBA00ECBF25E}" srcOrd="0" destOrd="0" presId="urn:microsoft.com/office/officeart/2005/8/layout/pyramid4"/>
    <dgm:cxn modelId="{7DF4786E-0BCB-41E9-921B-3D3D7EC3EB54}" type="presOf" srcId="{3F86788A-372B-4862-BB77-269612308DB1}" destId="{7AFECEF4-E01C-4322-A7E5-873A95AB53C6}" srcOrd="0" destOrd="0" presId="urn:microsoft.com/office/officeart/2005/8/layout/pyramid4"/>
    <dgm:cxn modelId="{1CCED36C-0E7E-43B7-A956-50D4E28D1DD2}" srcId="{794D3BF9-B651-4C7A-88D2-7EC1DDD4602B}" destId="{7E630D48-EA13-4405-AE5F-35D06E4CD780}" srcOrd="0" destOrd="0" parTransId="{92143435-13EA-41E5-906D-4BD7A7E0571D}" sibTransId="{EC89C74D-C9FD-4F74-AB4C-E042D4676EBC}"/>
    <dgm:cxn modelId="{B7F2FBED-2CF3-495C-9E65-D2A9D1C97CC9}" type="presParOf" srcId="{D8CE1615-0542-4133-A978-FBA00ECBF25E}" destId="{5F4EC3B2-C676-42DA-8911-98280966C07F}" srcOrd="0" destOrd="0" presId="urn:microsoft.com/office/officeart/2005/8/layout/pyramid4"/>
    <dgm:cxn modelId="{1819F97B-CE70-46FE-A396-028D1676D2A0}" type="presParOf" srcId="{D8CE1615-0542-4133-A978-FBA00ECBF25E}" destId="{0CFC4B63-E639-4B1B-B434-97F87B878120}" srcOrd="1" destOrd="0" presId="urn:microsoft.com/office/officeart/2005/8/layout/pyramid4"/>
    <dgm:cxn modelId="{0C784D17-5EFF-48BE-BBFD-834A23FEAEB4}" type="presParOf" srcId="{D8CE1615-0542-4133-A978-FBA00ECBF25E}" destId="{7AFECEF4-E01C-4322-A7E5-873A95AB53C6}" srcOrd="2" destOrd="0" presId="urn:microsoft.com/office/officeart/2005/8/layout/pyramid4"/>
    <dgm:cxn modelId="{CC60420D-366C-4502-8AC6-44AD8B9D552A}" type="presParOf" srcId="{D8CE1615-0542-4133-A978-FBA00ECBF25E}" destId="{B6989BFA-0AF4-4D54-ADC2-F1CFC5A28B49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1DF690-234A-2241-9A7C-84CB108CAF09}" type="doc">
      <dgm:prSet loTypeId="urn:microsoft.com/office/officeart/2005/8/layout/venn1" loCatId="" qsTypeId="urn:microsoft.com/office/officeart/2005/8/quickstyle/simple4" qsCatId="simple" csTypeId="urn:microsoft.com/office/officeart/2005/8/colors/colorful1#1" csCatId="colorful" phldr="1"/>
      <dgm:spPr/>
    </dgm:pt>
    <dgm:pt modelId="{361C63F7-1DCB-D94B-8C1D-2BA77D3D2849}">
      <dgm:prSet phldrT="[Text]"/>
      <dgm:spPr/>
      <dgm:t>
        <a:bodyPr/>
        <a:lstStyle/>
        <a:p>
          <a:r>
            <a:rPr lang="en-US" dirty="0" err="1">
              <a:latin typeface="Arial Narrow" charset="0"/>
              <a:ea typeface="Arial Narrow" charset="0"/>
              <a:cs typeface="Arial Narrow" charset="0"/>
            </a:rPr>
            <a:t>Olah</a:t>
          </a:r>
          <a:r>
            <a:rPr lang="en-US" dirty="0">
              <a:latin typeface="Arial Narrow" charset="0"/>
              <a:ea typeface="Arial Narrow" charset="0"/>
              <a:cs typeface="Arial Narrow" charset="0"/>
            </a:rPr>
            <a:t> </a:t>
          </a:r>
          <a:r>
            <a:rPr lang="en-US" dirty="0" err="1">
              <a:latin typeface="Arial Narrow" charset="0"/>
              <a:ea typeface="Arial Narrow" charset="0"/>
              <a:cs typeface="Arial Narrow" charset="0"/>
            </a:rPr>
            <a:t>Hati</a:t>
          </a:r>
          <a:endParaRPr lang="en-US" dirty="0">
            <a:latin typeface="Arial Narrow" charset="0"/>
            <a:ea typeface="Arial Narrow" charset="0"/>
            <a:cs typeface="Arial Narrow" charset="0"/>
          </a:endParaRPr>
        </a:p>
      </dgm:t>
    </dgm:pt>
    <dgm:pt modelId="{9115FE5F-3D4F-8C4A-B4B1-BD46FC2450BF}" type="parTrans" cxnId="{0B6DEE7C-A634-1449-BD4B-4A4D7201139D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8D3B2B0D-8B94-6641-9C62-0CAC4E5CFE80}" type="sibTrans" cxnId="{0B6DEE7C-A634-1449-BD4B-4A4D7201139D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5011ADA9-B9C1-214E-A7D6-67AD1E42C7AB}">
      <dgm:prSet phldrT="[Text]"/>
      <dgm:spPr/>
      <dgm:t>
        <a:bodyPr/>
        <a:lstStyle/>
        <a:p>
          <a:r>
            <a:rPr lang="en-US" dirty="0" err="1">
              <a:latin typeface="Arial Narrow" charset="0"/>
              <a:ea typeface="Arial Narrow" charset="0"/>
              <a:cs typeface="Arial Narrow" charset="0"/>
            </a:rPr>
            <a:t>Olah</a:t>
          </a:r>
          <a:r>
            <a:rPr lang="en-US" dirty="0">
              <a:latin typeface="Arial Narrow" charset="0"/>
              <a:ea typeface="Arial Narrow" charset="0"/>
              <a:cs typeface="Arial Narrow" charset="0"/>
            </a:rPr>
            <a:t> </a:t>
          </a:r>
          <a:r>
            <a:rPr lang="en-US" dirty="0" err="1">
              <a:latin typeface="Arial Narrow" charset="0"/>
              <a:ea typeface="Arial Narrow" charset="0"/>
              <a:cs typeface="Arial Narrow" charset="0"/>
            </a:rPr>
            <a:t>Karsa</a:t>
          </a:r>
          <a:r>
            <a:rPr lang="en-US" dirty="0">
              <a:latin typeface="Arial Narrow" charset="0"/>
              <a:ea typeface="Arial Narrow" charset="0"/>
              <a:cs typeface="Arial Narrow" charset="0"/>
            </a:rPr>
            <a:t> </a:t>
          </a:r>
        </a:p>
      </dgm:t>
    </dgm:pt>
    <dgm:pt modelId="{7EA15B0A-6673-9543-8089-EFE09A7E6E46}" type="parTrans" cxnId="{91DF3565-3E22-A043-9079-8116107D5D49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E203F5DE-70C2-7B44-89BD-0C7B50A7E985}" type="sibTrans" cxnId="{91DF3565-3E22-A043-9079-8116107D5D49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2B723550-82F6-6845-965A-4A1A963EAE8E}">
      <dgm:prSet phldrT="[Text]"/>
      <dgm:spPr/>
      <dgm:t>
        <a:bodyPr/>
        <a:lstStyle/>
        <a:p>
          <a:pPr algn="r"/>
          <a:r>
            <a:rPr lang="en-US" dirty="0" err="1">
              <a:latin typeface="Arial Narrow" charset="0"/>
              <a:ea typeface="Arial Narrow" charset="0"/>
              <a:cs typeface="Arial Narrow" charset="0"/>
            </a:rPr>
            <a:t>Olah</a:t>
          </a:r>
          <a:r>
            <a:rPr lang="en-US" dirty="0">
              <a:latin typeface="Arial Narrow" charset="0"/>
              <a:ea typeface="Arial Narrow" charset="0"/>
              <a:cs typeface="Arial Narrow" charset="0"/>
            </a:rPr>
            <a:t> Raga</a:t>
          </a:r>
        </a:p>
      </dgm:t>
    </dgm:pt>
    <dgm:pt modelId="{452DAB94-8B2E-F846-85C2-14613042C1F5}" type="parTrans" cxnId="{16BAC362-967B-264A-ABC1-4EB38B9FA7D8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1538A3EB-D2FC-184D-A1EA-D367FE0CB0F4}" type="sibTrans" cxnId="{16BAC362-967B-264A-ABC1-4EB38B9FA7D8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9B7C184C-F61F-4042-A1CC-A85D5DFDF73E}">
      <dgm:prSet/>
      <dgm:spPr/>
      <dgm:t>
        <a:bodyPr/>
        <a:lstStyle/>
        <a:p>
          <a:r>
            <a:rPr lang="en-US" dirty="0" err="1">
              <a:latin typeface="Arial Narrow" charset="0"/>
              <a:ea typeface="Arial Narrow" charset="0"/>
              <a:cs typeface="Arial Narrow" charset="0"/>
            </a:rPr>
            <a:t>Olah</a:t>
          </a:r>
          <a:r>
            <a:rPr lang="en-US" dirty="0">
              <a:latin typeface="Arial Narrow" charset="0"/>
              <a:ea typeface="Arial Narrow" charset="0"/>
              <a:cs typeface="Arial Narrow" charset="0"/>
            </a:rPr>
            <a:t> </a:t>
          </a:r>
          <a:r>
            <a:rPr lang="en-US" dirty="0" err="1">
              <a:latin typeface="Arial Narrow" charset="0"/>
              <a:ea typeface="Arial Narrow" charset="0"/>
              <a:cs typeface="Arial Narrow" charset="0"/>
            </a:rPr>
            <a:t>Pikir</a:t>
          </a:r>
          <a:endParaRPr lang="en-US" dirty="0">
            <a:latin typeface="Arial Narrow" charset="0"/>
            <a:ea typeface="Arial Narrow" charset="0"/>
            <a:cs typeface="Arial Narrow" charset="0"/>
          </a:endParaRPr>
        </a:p>
      </dgm:t>
    </dgm:pt>
    <dgm:pt modelId="{644AC5E7-C284-6941-8D0B-7C2F0DE2F25E}" type="parTrans" cxnId="{356A8551-A80C-174A-B36C-E096805EA3D8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98E0E869-6D3B-5641-8C1B-EB33AE03B13F}" type="sibTrans" cxnId="{356A8551-A80C-174A-B36C-E096805EA3D8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CB7EAE32-7F2E-094B-B3D2-0D8F925CED55}" type="pres">
      <dgm:prSet presAssocID="{E41DF690-234A-2241-9A7C-84CB108CAF09}" presName="compositeShape" presStyleCnt="0">
        <dgm:presLayoutVars>
          <dgm:chMax val="7"/>
          <dgm:dir/>
          <dgm:resizeHandles val="exact"/>
        </dgm:presLayoutVars>
      </dgm:prSet>
      <dgm:spPr/>
    </dgm:pt>
    <dgm:pt modelId="{8E0A8237-8FBF-6F43-BBD0-65D65296DAAF}" type="pres">
      <dgm:prSet presAssocID="{361C63F7-1DCB-D94B-8C1D-2BA77D3D2849}" presName="circ1" presStyleLbl="vennNode1" presStyleIdx="0" presStyleCnt="4"/>
      <dgm:spPr/>
      <dgm:t>
        <a:bodyPr/>
        <a:lstStyle/>
        <a:p>
          <a:endParaRPr lang="id-ID"/>
        </a:p>
      </dgm:t>
    </dgm:pt>
    <dgm:pt modelId="{CC8FBDA4-2BCA-734F-BD55-DE53EAB2BE04}" type="pres">
      <dgm:prSet presAssocID="{361C63F7-1DCB-D94B-8C1D-2BA77D3D284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DE6AEB1-5878-A647-98E9-D2F96B3DB889}" type="pres">
      <dgm:prSet presAssocID="{9B7C184C-F61F-4042-A1CC-A85D5DFDF73E}" presName="circ2" presStyleLbl="vennNode1" presStyleIdx="1" presStyleCnt="4"/>
      <dgm:spPr/>
      <dgm:t>
        <a:bodyPr/>
        <a:lstStyle/>
        <a:p>
          <a:endParaRPr lang="id-ID"/>
        </a:p>
      </dgm:t>
    </dgm:pt>
    <dgm:pt modelId="{C380827F-7040-5C41-9CE5-37BF16222E37}" type="pres">
      <dgm:prSet presAssocID="{9B7C184C-F61F-4042-A1CC-A85D5DFDF73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853C60D-50E1-4043-90B1-73842CA027F5}" type="pres">
      <dgm:prSet presAssocID="{5011ADA9-B9C1-214E-A7D6-67AD1E42C7AB}" presName="circ3" presStyleLbl="vennNode1" presStyleIdx="2" presStyleCnt="4"/>
      <dgm:spPr/>
      <dgm:t>
        <a:bodyPr/>
        <a:lstStyle/>
        <a:p>
          <a:endParaRPr lang="id-ID"/>
        </a:p>
      </dgm:t>
    </dgm:pt>
    <dgm:pt modelId="{48D73AFA-6CE6-004D-95BD-22BC1BDF3F84}" type="pres">
      <dgm:prSet presAssocID="{5011ADA9-B9C1-214E-A7D6-67AD1E42C7A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1512A43-932F-274B-A2DA-AB38527543F8}" type="pres">
      <dgm:prSet presAssocID="{2B723550-82F6-6845-965A-4A1A963EAE8E}" presName="circ4" presStyleLbl="vennNode1" presStyleIdx="3" presStyleCnt="4"/>
      <dgm:spPr/>
      <dgm:t>
        <a:bodyPr/>
        <a:lstStyle/>
        <a:p>
          <a:endParaRPr lang="id-ID"/>
        </a:p>
      </dgm:t>
    </dgm:pt>
    <dgm:pt modelId="{D9DC102F-31BE-C446-95E9-64C171DC566C}" type="pres">
      <dgm:prSet presAssocID="{2B723550-82F6-6845-965A-4A1A963EAE8E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0B6DEE7C-A634-1449-BD4B-4A4D7201139D}" srcId="{E41DF690-234A-2241-9A7C-84CB108CAF09}" destId="{361C63F7-1DCB-D94B-8C1D-2BA77D3D2849}" srcOrd="0" destOrd="0" parTransId="{9115FE5F-3D4F-8C4A-B4B1-BD46FC2450BF}" sibTransId="{8D3B2B0D-8B94-6641-9C62-0CAC4E5CFE80}"/>
    <dgm:cxn modelId="{599C41A5-62A3-47F8-8A1D-CFF16D2F959C}" type="presOf" srcId="{361C63F7-1DCB-D94B-8C1D-2BA77D3D2849}" destId="{8E0A8237-8FBF-6F43-BBD0-65D65296DAAF}" srcOrd="0" destOrd="0" presId="urn:microsoft.com/office/officeart/2005/8/layout/venn1"/>
    <dgm:cxn modelId="{524623BA-A3B5-4004-9429-05AB3A78575E}" type="presOf" srcId="{9B7C184C-F61F-4042-A1CC-A85D5DFDF73E}" destId="{C380827F-7040-5C41-9CE5-37BF16222E37}" srcOrd="1" destOrd="0" presId="urn:microsoft.com/office/officeart/2005/8/layout/venn1"/>
    <dgm:cxn modelId="{16BAC362-967B-264A-ABC1-4EB38B9FA7D8}" srcId="{E41DF690-234A-2241-9A7C-84CB108CAF09}" destId="{2B723550-82F6-6845-965A-4A1A963EAE8E}" srcOrd="3" destOrd="0" parTransId="{452DAB94-8B2E-F846-85C2-14613042C1F5}" sibTransId="{1538A3EB-D2FC-184D-A1EA-D367FE0CB0F4}"/>
    <dgm:cxn modelId="{92729197-E6BE-4A39-B7F2-3583185A032F}" type="presOf" srcId="{E41DF690-234A-2241-9A7C-84CB108CAF09}" destId="{CB7EAE32-7F2E-094B-B3D2-0D8F925CED55}" srcOrd="0" destOrd="0" presId="urn:microsoft.com/office/officeart/2005/8/layout/venn1"/>
    <dgm:cxn modelId="{4C57C6F0-B4FD-47FB-B66A-26371E611779}" type="presOf" srcId="{5011ADA9-B9C1-214E-A7D6-67AD1E42C7AB}" destId="{48D73AFA-6CE6-004D-95BD-22BC1BDF3F84}" srcOrd="1" destOrd="0" presId="urn:microsoft.com/office/officeart/2005/8/layout/venn1"/>
    <dgm:cxn modelId="{C32CFEBE-D805-4E49-9284-3DF6FF73A3B4}" type="presOf" srcId="{9B7C184C-F61F-4042-A1CC-A85D5DFDF73E}" destId="{4DE6AEB1-5878-A647-98E9-D2F96B3DB889}" srcOrd="0" destOrd="0" presId="urn:microsoft.com/office/officeart/2005/8/layout/venn1"/>
    <dgm:cxn modelId="{356A8551-A80C-174A-B36C-E096805EA3D8}" srcId="{E41DF690-234A-2241-9A7C-84CB108CAF09}" destId="{9B7C184C-F61F-4042-A1CC-A85D5DFDF73E}" srcOrd="1" destOrd="0" parTransId="{644AC5E7-C284-6941-8D0B-7C2F0DE2F25E}" sibTransId="{98E0E869-6D3B-5641-8C1B-EB33AE03B13F}"/>
    <dgm:cxn modelId="{4764AA46-47A0-47EC-94D4-1CF8273A47C3}" type="presOf" srcId="{2B723550-82F6-6845-965A-4A1A963EAE8E}" destId="{D9DC102F-31BE-C446-95E9-64C171DC566C}" srcOrd="1" destOrd="0" presId="urn:microsoft.com/office/officeart/2005/8/layout/venn1"/>
    <dgm:cxn modelId="{CA218AC8-CB2A-4B62-8F96-B4A091E585D3}" type="presOf" srcId="{5011ADA9-B9C1-214E-A7D6-67AD1E42C7AB}" destId="{C853C60D-50E1-4043-90B1-73842CA027F5}" srcOrd="0" destOrd="0" presId="urn:microsoft.com/office/officeart/2005/8/layout/venn1"/>
    <dgm:cxn modelId="{91DF3565-3E22-A043-9079-8116107D5D49}" srcId="{E41DF690-234A-2241-9A7C-84CB108CAF09}" destId="{5011ADA9-B9C1-214E-A7D6-67AD1E42C7AB}" srcOrd="2" destOrd="0" parTransId="{7EA15B0A-6673-9543-8089-EFE09A7E6E46}" sibTransId="{E203F5DE-70C2-7B44-89BD-0C7B50A7E985}"/>
    <dgm:cxn modelId="{EE14000D-EC3B-4763-B518-17F01A2EE1F5}" type="presOf" srcId="{2B723550-82F6-6845-965A-4A1A963EAE8E}" destId="{61512A43-932F-274B-A2DA-AB38527543F8}" srcOrd="0" destOrd="0" presId="urn:microsoft.com/office/officeart/2005/8/layout/venn1"/>
    <dgm:cxn modelId="{434F1F4C-117C-495D-9849-AC577D418F0A}" type="presOf" srcId="{361C63F7-1DCB-D94B-8C1D-2BA77D3D2849}" destId="{CC8FBDA4-2BCA-734F-BD55-DE53EAB2BE04}" srcOrd="1" destOrd="0" presId="urn:microsoft.com/office/officeart/2005/8/layout/venn1"/>
    <dgm:cxn modelId="{79F1321D-9F82-469E-BA18-A5B260FE374A}" type="presParOf" srcId="{CB7EAE32-7F2E-094B-B3D2-0D8F925CED55}" destId="{8E0A8237-8FBF-6F43-BBD0-65D65296DAAF}" srcOrd="0" destOrd="0" presId="urn:microsoft.com/office/officeart/2005/8/layout/venn1"/>
    <dgm:cxn modelId="{D154A3D4-CA00-49BA-9A24-E69AB188646F}" type="presParOf" srcId="{CB7EAE32-7F2E-094B-B3D2-0D8F925CED55}" destId="{CC8FBDA4-2BCA-734F-BD55-DE53EAB2BE04}" srcOrd="1" destOrd="0" presId="urn:microsoft.com/office/officeart/2005/8/layout/venn1"/>
    <dgm:cxn modelId="{E45CB400-E60F-43D0-A8A3-5EC99561B30F}" type="presParOf" srcId="{CB7EAE32-7F2E-094B-B3D2-0D8F925CED55}" destId="{4DE6AEB1-5878-A647-98E9-D2F96B3DB889}" srcOrd="2" destOrd="0" presId="urn:microsoft.com/office/officeart/2005/8/layout/venn1"/>
    <dgm:cxn modelId="{14417C6C-F2F2-42C3-9198-5AC475993201}" type="presParOf" srcId="{CB7EAE32-7F2E-094B-B3D2-0D8F925CED55}" destId="{C380827F-7040-5C41-9CE5-37BF16222E37}" srcOrd="3" destOrd="0" presId="urn:microsoft.com/office/officeart/2005/8/layout/venn1"/>
    <dgm:cxn modelId="{92224D89-9C2F-42B3-A202-7A0610B31BB3}" type="presParOf" srcId="{CB7EAE32-7F2E-094B-B3D2-0D8F925CED55}" destId="{C853C60D-50E1-4043-90B1-73842CA027F5}" srcOrd="4" destOrd="0" presId="urn:microsoft.com/office/officeart/2005/8/layout/venn1"/>
    <dgm:cxn modelId="{EE8461CE-244A-4145-8967-803724E7B72B}" type="presParOf" srcId="{CB7EAE32-7F2E-094B-B3D2-0D8F925CED55}" destId="{48D73AFA-6CE6-004D-95BD-22BC1BDF3F84}" srcOrd="5" destOrd="0" presId="urn:microsoft.com/office/officeart/2005/8/layout/venn1"/>
    <dgm:cxn modelId="{A9ADCD9A-DF98-45D8-9318-0A182C586FEE}" type="presParOf" srcId="{CB7EAE32-7F2E-094B-B3D2-0D8F925CED55}" destId="{61512A43-932F-274B-A2DA-AB38527543F8}" srcOrd="6" destOrd="0" presId="urn:microsoft.com/office/officeart/2005/8/layout/venn1"/>
    <dgm:cxn modelId="{5984F1E8-9458-402A-B7E8-A4936EA88881}" type="presParOf" srcId="{CB7EAE32-7F2E-094B-B3D2-0D8F925CED55}" destId="{D9DC102F-31BE-C446-95E9-64C171DC566C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1DF690-234A-2241-9A7C-84CB108CAF09}" type="doc">
      <dgm:prSet loTypeId="urn:microsoft.com/office/officeart/2005/8/layout/venn1" loCatId="" qsTypeId="urn:microsoft.com/office/officeart/2005/8/quickstyle/simple4" qsCatId="simple" csTypeId="urn:microsoft.com/office/officeart/2005/8/colors/colorful1#1" csCatId="colorful" phldr="1"/>
      <dgm:spPr/>
    </dgm:pt>
    <dgm:pt modelId="{361C63F7-1DCB-D94B-8C1D-2BA77D3D2849}">
      <dgm:prSet phldrT="[Text]" custT="1"/>
      <dgm:spPr/>
      <dgm:t>
        <a:bodyPr/>
        <a:lstStyle/>
        <a:p>
          <a:r>
            <a:rPr lang="en-US" sz="1700" b="1" dirty="0" err="1">
              <a:latin typeface="Helvetica Neue" charset="0"/>
              <a:ea typeface="Helvetica Neue" charset="0"/>
              <a:cs typeface="Helvetica Neue" charset="0"/>
            </a:rPr>
            <a:t>Olah</a:t>
          </a:r>
          <a:r>
            <a:rPr lang="en-US" sz="1700" b="1" dirty="0">
              <a:latin typeface="Helvetica Neue" charset="0"/>
              <a:ea typeface="Helvetica Neue" charset="0"/>
              <a:cs typeface="Helvetica Neue" charset="0"/>
            </a:rPr>
            <a:t> </a:t>
          </a:r>
          <a:r>
            <a:rPr lang="en-US" sz="1700" b="1" dirty="0" err="1">
              <a:latin typeface="Helvetica Neue" charset="0"/>
              <a:ea typeface="Helvetica Neue" charset="0"/>
              <a:cs typeface="Helvetica Neue" charset="0"/>
            </a:rPr>
            <a:t>Hati</a:t>
          </a:r>
          <a:endParaRPr lang="en-US" sz="1700" b="1" dirty="0">
            <a:latin typeface="Helvetica Neue" charset="0"/>
            <a:ea typeface="Helvetica Neue" charset="0"/>
            <a:cs typeface="Helvetica Neue" charset="0"/>
          </a:endParaRPr>
        </a:p>
      </dgm:t>
    </dgm:pt>
    <dgm:pt modelId="{9115FE5F-3D4F-8C4A-B4B1-BD46FC2450BF}" type="parTrans" cxnId="{0B6DEE7C-A634-1449-BD4B-4A4D7201139D}">
      <dgm:prSet/>
      <dgm:spPr/>
      <dgm:t>
        <a:bodyPr/>
        <a:lstStyle/>
        <a:p>
          <a:endParaRPr lang="en-US" sz="1700" b="1">
            <a:latin typeface="Helvetica Neue" charset="0"/>
            <a:ea typeface="Helvetica Neue" charset="0"/>
            <a:cs typeface="Helvetica Neue" charset="0"/>
          </a:endParaRPr>
        </a:p>
      </dgm:t>
    </dgm:pt>
    <dgm:pt modelId="{8D3B2B0D-8B94-6641-9C62-0CAC4E5CFE80}" type="sibTrans" cxnId="{0B6DEE7C-A634-1449-BD4B-4A4D7201139D}">
      <dgm:prSet/>
      <dgm:spPr/>
      <dgm:t>
        <a:bodyPr/>
        <a:lstStyle/>
        <a:p>
          <a:endParaRPr lang="en-US" sz="1700" b="1">
            <a:latin typeface="Helvetica Neue" charset="0"/>
            <a:ea typeface="Helvetica Neue" charset="0"/>
            <a:cs typeface="Helvetica Neue" charset="0"/>
          </a:endParaRPr>
        </a:p>
      </dgm:t>
    </dgm:pt>
    <dgm:pt modelId="{5011ADA9-B9C1-214E-A7D6-67AD1E42C7AB}">
      <dgm:prSet phldrT="[Text]" custT="1"/>
      <dgm:spPr/>
      <dgm:t>
        <a:bodyPr/>
        <a:lstStyle/>
        <a:p>
          <a:r>
            <a:rPr lang="en-US" sz="1700" b="1" dirty="0" err="1">
              <a:latin typeface="Helvetica Neue" charset="0"/>
              <a:ea typeface="Helvetica Neue" charset="0"/>
              <a:cs typeface="Helvetica Neue" charset="0"/>
            </a:rPr>
            <a:t>Olah</a:t>
          </a:r>
          <a:r>
            <a:rPr lang="en-US" sz="1700" b="1" dirty="0">
              <a:latin typeface="Helvetica Neue" charset="0"/>
              <a:ea typeface="Helvetica Neue" charset="0"/>
              <a:cs typeface="Helvetica Neue" charset="0"/>
            </a:rPr>
            <a:t> </a:t>
          </a:r>
          <a:r>
            <a:rPr lang="en-US" sz="1700" b="1" dirty="0" err="1">
              <a:latin typeface="Helvetica Neue" charset="0"/>
              <a:ea typeface="Helvetica Neue" charset="0"/>
              <a:cs typeface="Helvetica Neue" charset="0"/>
            </a:rPr>
            <a:t>Karsa</a:t>
          </a:r>
          <a:r>
            <a:rPr lang="en-US" sz="1700" b="1" dirty="0">
              <a:latin typeface="Helvetica Neue" charset="0"/>
              <a:ea typeface="Helvetica Neue" charset="0"/>
              <a:cs typeface="Helvetica Neue" charset="0"/>
            </a:rPr>
            <a:t> </a:t>
          </a:r>
        </a:p>
      </dgm:t>
    </dgm:pt>
    <dgm:pt modelId="{7EA15B0A-6673-9543-8089-EFE09A7E6E46}" type="parTrans" cxnId="{91DF3565-3E22-A043-9079-8116107D5D49}">
      <dgm:prSet/>
      <dgm:spPr/>
      <dgm:t>
        <a:bodyPr/>
        <a:lstStyle/>
        <a:p>
          <a:endParaRPr lang="en-US" sz="1700" b="1">
            <a:latin typeface="Helvetica Neue" charset="0"/>
            <a:ea typeface="Helvetica Neue" charset="0"/>
            <a:cs typeface="Helvetica Neue" charset="0"/>
          </a:endParaRPr>
        </a:p>
      </dgm:t>
    </dgm:pt>
    <dgm:pt modelId="{E203F5DE-70C2-7B44-89BD-0C7B50A7E985}" type="sibTrans" cxnId="{91DF3565-3E22-A043-9079-8116107D5D49}">
      <dgm:prSet/>
      <dgm:spPr/>
      <dgm:t>
        <a:bodyPr/>
        <a:lstStyle/>
        <a:p>
          <a:endParaRPr lang="en-US" sz="1700" b="1">
            <a:latin typeface="Helvetica Neue" charset="0"/>
            <a:ea typeface="Helvetica Neue" charset="0"/>
            <a:cs typeface="Helvetica Neue" charset="0"/>
          </a:endParaRPr>
        </a:p>
      </dgm:t>
    </dgm:pt>
    <dgm:pt modelId="{2B723550-82F6-6845-965A-4A1A963EAE8E}">
      <dgm:prSet phldrT="[Text]" custT="1"/>
      <dgm:spPr/>
      <dgm:t>
        <a:bodyPr/>
        <a:lstStyle/>
        <a:p>
          <a:pPr algn="l"/>
          <a:r>
            <a:rPr lang="en-US" sz="1700" b="1" dirty="0" err="1">
              <a:latin typeface="Helvetica Neue" charset="0"/>
              <a:ea typeface="Helvetica Neue" charset="0"/>
              <a:cs typeface="Helvetica Neue" charset="0"/>
            </a:rPr>
            <a:t>Olah</a:t>
          </a:r>
          <a:r>
            <a:rPr lang="en-US" sz="1700" b="1" dirty="0">
              <a:latin typeface="Helvetica Neue" charset="0"/>
              <a:ea typeface="Helvetica Neue" charset="0"/>
              <a:cs typeface="Helvetica Neue" charset="0"/>
            </a:rPr>
            <a:t> Raga</a:t>
          </a:r>
        </a:p>
      </dgm:t>
    </dgm:pt>
    <dgm:pt modelId="{452DAB94-8B2E-F846-85C2-14613042C1F5}" type="parTrans" cxnId="{16BAC362-967B-264A-ABC1-4EB38B9FA7D8}">
      <dgm:prSet/>
      <dgm:spPr/>
      <dgm:t>
        <a:bodyPr/>
        <a:lstStyle/>
        <a:p>
          <a:endParaRPr lang="en-US" sz="1700" b="1">
            <a:latin typeface="Helvetica Neue" charset="0"/>
            <a:ea typeface="Helvetica Neue" charset="0"/>
            <a:cs typeface="Helvetica Neue" charset="0"/>
          </a:endParaRPr>
        </a:p>
      </dgm:t>
    </dgm:pt>
    <dgm:pt modelId="{1538A3EB-D2FC-184D-A1EA-D367FE0CB0F4}" type="sibTrans" cxnId="{16BAC362-967B-264A-ABC1-4EB38B9FA7D8}">
      <dgm:prSet/>
      <dgm:spPr/>
      <dgm:t>
        <a:bodyPr/>
        <a:lstStyle/>
        <a:p>
          <a:endParaRPr lang="en-US" sz="1700" b="1">
            <a:latin typeface="Helvetica Neue" charset="0"/>
            <a:ea typeface="Helvetica Neue" charset="0"/>
            <a:cs typeface="Helvetica Neue" charset="0"/>
          </a:endParaRPr>
        </a:p>
      </dgm:t>
    </dgm:pt>
    <dgm:pt modelId="{9B7C184C-F61F-4042-A1CC-A85D5DFDF73E}">
      <dgm:prSet custT="1"/>
      <dgm:spPr/>
      <dgm:t>
        <a:bodyPr/>
        <a:lstStyle/>
        <a:p>
          <a:pPr algn="r"/>
          <a:r>
            <a:rPr lang="en-US" sz="1700" b="1" dirty="0" err="1">
              <a:latin typeface="Helvetica Neue" charset="0"/>
              <a:ea typeface="Helvetica Neue" charset="0"/>
              <a:cs typeface="Helvetica Neue" charset="0"/>
            </a:rPr>
            <a:t>Olah</a:t>
          </a:r>
          <a:r>
            <a:rPr lang="en-US" sz="1700" b="1" dirty="0">
              <a:latin typeface="Helvetica Neue" charset="0"/>
              <a:ea typeface="Helvetica Neue" charset="0"/>
              <a:cs typeface="Helvetica Neue" charset="0"/>
            </a:rPr>
            <a:t> </a:t>
          </a:r>
          <a:r>
            <a:rPr lang="en-US" sz="1700" b="1" dirty="0" err="1">
              <a:latin typeface="Helvetica Neue" charset="0"/>
              <a:ea typeface="Helvetica Neue" charset="0"/>
              <a:cs typeface="Helvetica Neue" charset="0"/>
            </a:rPr>
            <a:t>Pikir</a:t>
          </a:r>
          <a:endParaRPr lang="en-US" sz="1700" b="1" dirty="0">
            <a:latin typeface="Helvetica Neue" charset="0"/>
            <a:ea typeface="Helvetica Neue" charset="0"/>
            <a:cs typeface="Helvetica Neue" charset="0"/>
          </a:endParaRPr>
        </a:p>
      </dgm:t>
    </dgm:pt>
    <dgm:pt modelId="{644AC5E7-C284-6941-8D0B-7C2F0DE2F25E}" type="parTrans" cxnId="{356A8551-A80C-174A-B36C-E096805EA3D8}">
      <dgm:prSet/>
      <dgm:spPr/>
      <dgm:t>
        <a:bodyPr/>
        <a:lstStyle/>
        <a:p>
          <a:endParaRPr lang="en-US" sz="1700" b="1">
            <a:latin typeface="Helvetica Neue" charset="0"/>
            <a:ea typeface="Helvetica Neue" charset="0"/>
            <a:cs typeface="Helvetica Neue" charset="0"/>
          </a:endParaRPr>
        </a:p>
      </dgm:t>
    </dgm:pt>
    <dgm:pt modelId="{98E0E869-6D3B-5641-8C1B-EB33AE03B13F}" type="sibTrans" cxnId="{356A8551-A80C-174A-B36C-E096805EA3D8}">
      <dgm:prSet/>
      <dgm:spPr/>
      <dgm:t>
        <a:bodyPr/>
        <a:lstStyle/>
        <a:p>
          <a:endParaRPr lang="en-US" sz="1700" b="1">
            <a:latin typeface="Helvetica Neue" charset="0"/>
            <a:ea typeface="Helvetica Neue" charset="0"/>
            <a:cs typeface="Helvetica Neue" charset="0"/>
          </a:endParaRPr>
        </a:p>
      </dgm:t>
    </dgm:pt>
    <dgm:pt modelId="{CB7EAE32-7F2E-094B-B3D2-0D8F925CED55}" type="pres">
      <dgm:prSet presAssocID="{E41DF690-234A-2241-9A7C-84CB108CAF09}" presName="compositeShape" presStyleCnt="0">
        <dgm:presLayoutVars>
          <dgm:chMax val="7"/>
          <dgm:dir/>
          <dgm:resizeHandles val="exact"/>
        </dgm:presLayoutVars>
      </dgm:prSet>
      <dgm:spPr/>
    </dgm:pt>
    <dgm:pt modelId="{8E0A8237-8FBF-6F43-BBD0-65D65296DAAF}" type="pres">
      <dgm:prSet presAssocID="{361C63F7-1DCB-D94B-8C1D-2BA77D3D2849}" presName="circ1" presStyleLbl="vennNode1" presStyleIdx="0" presStyleCnt="4"/>
      <dgm:spPr/>
      <dgm:t>
        <a:bodyPr/>
        <a:lstStyle/>
        <a:p>
          <a:endParaRPr lang="id-ID"/>
        </a:p>
      </dgm:t>
    </dgm:pt>
    <dgm:pt modelId="{CC8FBDA4-2BCA-734F-BD55-DE53EAB2BE04}" type="pres">
      <dgm:prSet presAssocID="{361C63F7-1DCB-D94B-8C1D-2BA77D3D284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4DE6AEB1-5878-A647-98E9-D2F96B3DB889}" type="pres">
      <dgm:prSet presAssocID="{9B7C184C-F61F-4042-A1CC-A85D5DFDF73E}" presName="circ2" presStyleLbl="vennNode1" presStyleIdx="1" presStyleCnt="4"/>
      <dgm:spPr/>
      <dgm:t>
        <a:bodyPr/>
        <a:lstStyle/>
        <a:p>
          <a:endParaRPr lang="id-ID"/>
        </a:p>
      </dgm:t>
    </dgm:pt>
    <dgm:pt modelId="{C380827F-7040-5C41-9CE5-37BF16222E37}" type="pres">
      <dgm:prSet presAssocID="{9B7C184C-F61F-4042-A1CC-A85D5DFDF73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853C60D-50E1-4043-90B1-73842CA027F5}" type="pres">
      <dgm:prSet presAssocID="{5011ADA9-B9C1-214E-A7D6-67AD1E42C7AB}" presName="circ3" presStyleLbl="vennNode1" presStyleIdx="2" presStyleCnt="4"/>
      <dgm:spPr/>
      <dgm:t>
        <a:bodyPr/>
        <a:lstStyle/>
        <a:p>
          <a:endParaRPr lang="id-ID"/>
        </a:p>
      </dgm:t>
    </dgm:pt>
    <dgm:pt modelId="{48D73AFA-6CE6-004D-95BD-22BC1BDF3F84}" type="pres">
      <dgm:prSet presAssocID="{5011ADA9-B9C1-214E-A7D6-67AD1E42C7A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1512A43-932F-274B-A2DA-AB38527543F8}" type="pres">
      <dgm:prSet presAssocID="{2B723550-82F6-6845-965A-4A1A963EAE8E}" presName="circ4" presStyleLbl="vennNode1" presStyleIdx="3" presStyleCnt="4"/>
      <dgm:spPr/>
      <dgm:t>
        <a:bodyPr/>
        <a:lstStyle/>
        <a:p>
          <a:endParaRPr lang="id-ID"/>
        </a:p>
      </dgm:t>
    </dgm:pt>
    <dgm:pt modelId="{D9DC102F-31BE-C446-95E9-64C171DC566C}" type="pres">
      <dgm:prSet presAssocID="{2B723550-82F6-6845-965A-4A1A963EAE8E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0B6DEE7C-A634-1449-BD4B-4A4D7201139D}" srcId="{E41DF690-234A-2241-9A7C-84CB108CAF09}" destId="{361C63F7-1DCB-D94B-8C1D-2BA77D3D2849}" srcOrd="0" destOrd="0" parTransId="{9115FE5F-3D4F-8C4A-B4B1-BD46FC2450BF}" sibTransId="{8D3B2B0D-8B94-6641-9C62-0CAC4E5CFE80}"/>
    <dgm:cxn modelId="{596EE11B-256E-A848-A6F8-8B07F38376B5}" type="presOf" srcId="{5011ADA9-B9C1-214E-A7D6-67AD1E42C7AB}" destId="{48D73AFA-6CE6-004D-95BD-22BC1BDF3F84}" srcOrd="1" destOrd="0" presId="urn:microsoft.com/office/officeart/2005/8/layout/venn1"/>
    <dgm:cxn modelId="{498BDC7F-D6FF-2445-BC1F-B6C79A41F7EA}" type="presOf" srcId="{9B7C184C-F61F-4042-A1CC-A85D5DFDF73E}" destId="{4DE6AEB1-5878-A647-98E9-D2F96B3DB889}" srcOrd="0" destOrd="0" presId="urn:microsoft.com/office/officeart/2005/8/layout/venn1"/>
    <dgm:cxn modelId="{16BAC362-967B-264A-ABC1-4EB38B9FA7D8}" srcId="{E41DF690-234A-2241-9A7C-84CB108CAF09}" destId="{2B723550-82F6-6845-965A-4A1A963EAE8E}" srcOrd="3" destOrd="0" parTransId="{452DAB94-8B2E-F846-85C2-14613042C1F5}" sibTransId="{1538A3EB-D2FC-184D-A1EA-D367FE0CB0F4}"/>
    <dgm:cxn modelId="{D4DB55FA-ED42-AF4F-B581-09B5775F330B}" type="presOf" srcId="{E41DF690-234A-2241-9A7C-84CB108CAF09}" destId="{CB7EAE32-7F2E-094B-B3D2-0D8F925CED55}" srcOrd="0" destOrd="0" presId="urn:microsoft.com/office/officeart/2005/8/layout/venn1"/>
    <dgm:cxn modelId="{D85D5803-A10C-314B-AF90-AC05B07C1697}" type="presOf" srcId="{361C63F7-1DCB-D94B-8C1D-2BA77D3D2849}" destId="{8E0A8237-8FBF-6F43-BBD0-65D65296DAAF}" srcOrd="0" destOrd="0" presId="urn:microsoft.com/office/officeart/2005/8/layout/venn1"/>
    <dgm:cxn modelId="{356A8551-A80C-174A-B36C-E096805EA3D8}" srcId="{E41DF690-234A-2241-9A7C-84CB108CAF09}" destId="{9B7C184C-F61F-4042-A1CC-A85D5DFDF73E}" srcOrd="1" destOrd="0" parTransId="{644AC5E7-C284-6941-8D0B-7C2F0DE2F25E}" sibTransId="{98E0E869-6D3B-5641-8C1B-EB33AE03B13F}"/>
    <dgm:cxn modelId="{D0D6B1B2-391A-8F4B-AB64-BCDDFC8157A3}" type="presOf" srcId="{2B723550-82F6-6845-965A-4A1A963EAE8E}" destId="{61512A43-932F-274B-A2DA-AB38527543F8}" srcOrd="0" destOrd="0" presId="urn:microsoft.com/office/officeart/2005/8/layout/venn1"/>
    <dgm:cxn modelId="{91DF3565-3E22-A043-9079-8116107D5D49}" srcId="{E41DF690-234A-2241-9A7C-84CB108CAF09}" destId="{5011ADA9-B9C1-214E-A7D6-67AD1E42C7AB}" srcOrd="2" destOrd="0" parTransId="{7EA15B0A-6673-9543-8089-EFE09A7E6E46}" sibTransId="{E203F5DE-70C2-7B44-89BD-0C7B50A7E985}"/>
    <dgm:cxn modelId="{B4008BC0-2078-CC42-A82B-CD76C89CF58A}" type="presOf" srcId="{361C63F7-1DCB-D94B-8C1D-2BA77D3D2849}" destId="{CC8FBDA4-2BCA-734F-BD55-DE53EAB2BE04}" srcOrd="1" destOrd="0" presId="urn:microsoft.com/office/officeart/2005/8/layout/venn1"/>
    <dgm:cxn modelId="{245F3972-D95A-B34C-9172-8CB16A40FA00}" type="presOf" srcId="{5011ADA9-B9C1-214E-A7D6-67AD1E42C7AB}" destId="{C853C60D-50E1-4043-90B1-73842CA027F5}" srcOrd="0" destOrd="0" presId="urn:microsoft.com/office/officeart/2005/8/layout/venn1"/>
    <dgm:cxn modelId="{14D1F091-75E1-0A48-80E2-7425C3CF8D05}" type="presOf" srcId="{2B723550-82F6-6845-965A-4A1A963EAE8E}" destId="{D9DC102F-31BE-C446-95E9-64C171DC566C}" srcOrd="1" destOrd="0" presId="urn:microsoft.com/office/officeart/2005/8/layout/venn1"/>
    <dgm:cxn modelId="{FE86FB97-300A-0A4E-9A52-D480DB460020}" type="presOf" srcId="{9B7C184C-F61F-4042-A1CC-A85D5DFDF73E}" destId="{C380827F-7040-5C41-9CE5-37BF16222E37}" srcOrd="1" destOrd="0" presId="urn:microsoft.com/office/officeart/2005/8/layout/venn1"/>
    <dgm:cxn modelId="{A856DCB7-2CFF-D648-8E88-B1AD4CC3C4CC}" type="presParOf" srcId="{CB7EAE32-7F2E-094B-B3D2-0D8F925CED55}" destId="{8E0A8237-8FBF-6F43-BBD0-65D65296DAAF}" srcOrd="0" destOrd="0" presId="urn:microsoft.com/office/officeart/2005/8/layout/venn1"/>
    <dgm:cxn modelId="{1F8E620E-2118-3947-BE12-4287EA17B139}" type="presParOf" srcId="{CB7EAE32-7F2E-094B-B3D2-0D8F925CED55}" destId="{CC8FBDA4-2BCA-734F-BD55-DE53EAB2BE04}" srcOrd="1" destOrd="0" presId="urn:microsoft.com/office/officeart/2005/8/layout/venn1"/>
    <dgm:cxn modelId="{F47B405A-DC79-3745-8000-BC3C034C5AFC}" type="presParOf" srcId="{CB7EAE32-7F2E-094B-B3D2-0D8F925CED55}" destId="{4DE6AEB1-5878-A647-98E9-D2F96B3DB889}" srcOrd="2" destOrd="0" presId="urn:microsoft.com/office/officeart/2005/8/layout/venn1"/>
    <dgm:cxn modelId="{3BF07DC8-719C-D840-BE5A-F9F66D0641DD}" type="presParOf" srcId="{CB7EAE32-7F2E-094B-B3D2-0D8F925CED55}" destId="{C380827F-7040-5C41-9CE5-37BF16222E37}" srcOrd="3" destOrd="0" presId="urn:microsoft.com/office/officeart/2005/8/layout/venn1"/>
    <dgm:cxn modelId="{82801351-BF25-F747-AF2A-0305ACEB663D}" type="presParOf" srcId="{CB7EAE32-7F2E-094B-B3D2-0D8F925CED55}" destId="{C853C60D-50E1-4043-90B1-73842CA027F5}" srcOrd="4" destOrd="0" presId="urn:microsoft.com/office/officeart/2005/8/layout/venn1"/>
    <dgm:cxn modelId="{61A10CB3-C232-B848-A1C2-B45FC2C843D4}" type="presParOf" srcId="{CB7EAE32-7F2E-094B-B3D2-0D8F925CED55}" destId="{48D73AFA-6CE6-004D-95BD-22BC1BDF3F84}" srcOrd="5" destOrd="0" presId="urn:microsoft.com/office/officeart/2005/8/layout/venn1"/>
    <dgm:cxn modelId="{BF80A2E9-173E-3142-9027-D4C03068776F}" type="presParOf" srcId="{CB7EAE32-7F2E-094B-B3D2-0D8F925CED55}" destId="{61512A43-932F-274B-A2DA-AB38527543F8}" srcOrd="6" destOrd="0" presId="urn:microsoft.com/office/officeart/2005/8/layout/venn1"/>
    <dgm:cxn modelId="{832B8EB1-D22C-6C49-A4A4-A90960EF56C6}" type="presParOf" srcId="{CB7EAE32-7F2E-094B-B3D2-0D8F925CED55}" destId="{D9DC102F-31BE-C446-95E9-64C171DC566C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E87ABA-0F03-9040-B75B-AE8403B185FE}" type="doc">
      <dgm:prSet loTypeId="urn:microsoft.com/office/officeart/2005/8/layout/radial3" loCatId="" qsTypeId="urn:microsoft.com/office/officeart/2005/8/quickstyle/simple4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D8E36392-064E-7F4D-8668-B3CE01C8AD33}">
      <dgm:prSet phldrT="[Text]" custT="1"/>
      <dgm:spPr/>
      <dgm:t>
        <a:bodyPr/>
        <a:lstStyle/>
        <a:p>
          <a:r>
            <a:rPr lang="en-US" sz="3000" dirty="0" err="1">
              <a:latin typeface="Arial Narrow" charset="0"/>
              <a:ea typeface="Arial Narrow" charset="0"/>
              <a:cs typeface="Arial Narrow" charset="0"/>
            </a:rPr>
            <a:t>Nilai</a:t>
          </a:r>
          <a:r>
            <a:rPr lang="en-US" sz="3000" dirty="0">
              <a:latin typeface="Arial Narrow" charset="0"/>
              <a:ea typeface="Arial Narrow" charset="0"/>
              <a:cs typeface="Arial Narrow" charset="0"/>
            </a:rPr>
            <a:t> </a:t>
          </a:r>
          <a:r>
            <a:rPr lang="en-US" sz="3000" dirty="0" err="1">
              <a:latin typeface="Arial Narrow" charset="0"/>
              <a:ea typeface="Arial Narrow" charset="0"/>
              <a:cs typeface="Arial Narrow" charset="0"/>
            </a:rPr>
            <a:t>Utama</a:t>
          </a:r>
          <a:r>
            <a:rPr lang="en-US" sz="3000" dirty="0">
              <a:latin typeface="Arial Narrow" charset="0"/>
              <a:ea typeface="Arial Narrow" charset="0"/>
              <a:cs typeface="Arial Narrow" charset="0"/>
            </a:rPr>
            <a:t> </a:t>
          </a:r>
        </a:p>
      </dgm:t>
    </dgm:pt>
    <dgm:pt modelId="{0CF09B9D-01AB-8C4D-A9A6-FEADE2EE30B0}" type="parTrans" cxnId="{F187DE25-52A5-354D-B1DA-04C806687527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ECA66126-A8C5-764C-B869-EFA7CA7EED23}" type="sibTrans" cxnId="{F187DE25-52A5-354D-B1DA-04C806687527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694B98E0-83E6-4D45-BDAA-3E14C9027B3C}">
      <dgm:prSet phldrT="[Text]" custT="1"/>
      <dgm:spPr/>
      <dgm:t>
        <a:bodyPr/>
        <a:lstStyle/>
        <a:p>
          <a:r>
            <a:rPr lang="en-US" sz="1200" b="1" dirty="0" err="1">
              <a:latin typeface="Arial Narrow" charset="0"/>
              <a:ea typeface="Arial Narrow" charset="0"/>
              <a:cs typeface="Arial Narrow" charset="0"/>
            </a:rPr>
            <a:t>Religius</a:t>
          </a:r>
          <a:endParaRPr lang="en-US" sz="1200" b="1" dirty="0">
            <a:latin typeface="Arial Narrow" charset="0"/>
            <a:ea typeface="Arial Narrow" charset="0"/>
            <a:cs typeface="Arial Narrow" charset="0"/>
          </a:endParaRPr>
        </a:p>
      </dgm:t>
    </dgm:pt>
    <dgm:pt modelId="{237B6A1B-7A43-FD44-A113-E432BF67D076}" type="parTrans" cxnId="{FB237BFC-2649-0142-A2D5-7453A0523812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B339C7D6-D09A-4A43-AF5A-69386E8B7F85}" type="sibTrans" cxnId="{FB237BFC-2649-0142-A2D5-7453A0523812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2371900B-8140-D742-87DE-FB038384DDB6}">
      <dgm:prSet phldrT="[Text]" custT="1"/>
      <dgm:spPr/>
      <dgm:t>
        <a:bodyPr/>
        <a:lstStyle/>
        <a:p>
          <a:r>
            <a:rPr lang="en-US" sz="1100" b="1" dirty="0" err="1">
              <a:latin typeface="Arial Narrow" charset="0"/>
              <a:ea typeface="Arial Narrow" charset="0"/>
              <a:cs typeface="Arial Narrow" charset="0"/>
            </a:rPr>
            <a:t>Nasionalis</a:t>
          </a:r>
          <a:endParaRPr lang="en-US" sz="1100" b="1" dirty="0">
            <a:latin typeface="Arial Narrow" charset="0"/>
            <a:ea typeface="Arial Narrow" charset="0"/>
            <a:cs typeface="Arial Narrow" charset="0"/>
          </a:endParaRPr>
        </a:p>
      </dgm:t>
    </dgm:pt>
    <dgm:pt modelId="{59B97900-335F-7A44-8A0E-93041FD890BE}" type="parTrans" cxnId="{AA6FD3AD-BB66-924D-AE0D-FD9FAC92AC8D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75CD00F4-9A04-3346-AC5A-58371A9FFB57}" type="sibTrans" cxnId="{AA6FD3AD-BB66-924D-AE0D-FD9FAC92AC8D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A004AC76-9337-634B-93E5-EB43899665E3}">
      <dgm:prSet phldrT="[Text]" custT="1"/>
      <dgm:spPr/>
      <dgm:t>
        <a:bodyPr/>
        <a:lstStyle/>
        <a:p>
          <a:r>
            <a:rPr lang="en-US" sz="1200" b="1" dirty="0" err="1">
              <a:latin typeface="Arial Narrow" charset="0"/>
              <a:ea typeface="Arial Narrow" charset="0"/>
              <a:cs typeface="Arial Narrow" charset="0"/>
            </a:rPr>
            <a:t>Mandiri</a:t>
          </a:r>
          <a:endParaRPr lang="en-US" sz="1200" b="1" dirty="0">
            <a:latin typeface="Arial Narrow" charset="0"/>
            <a:ea typeface="Arial Narrow" charset="0"/>
            <a:cs typeface="Arial Narrow" charset="0"/>
          </a:endParaRPr>
        </a:p>
      </dgm:t>
    </dgm:pt>
    <dgm:pt modelId="{4D17386D-B321-2C44-9F31-A405BCB4A789}" type="parTrans" cxnId="{E6F9E92A-7E99-9944-96EA-F9CBDE3B09DD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D34D4B12-CB1A-5A47-BAC7-6A3E82CCA0D5}" type="sibTrans" cxnId="{E6F9E92A-7E99-9944-96EA-F9CBDE3B09DD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50DD952D-E52B-CE41-8238-81CAF7A39B1F}">
      <dgm:prSet phldrT="[Text]" custT="1"/>
      <dgm:spPr/>
      <dgm:t>
        <a:bodyPr/>
        <a:lstStyle/>
        <a:p>
          <a:r>
            <a:rPr lang="en-US" sz="1200" b="1" dirty="0" err="1">
              <a:latin typeface="Arial Narrow" charset="0"/>
              <a:ea typeface="Arial Narrow" charset="0"/>
              <a:cs typeface="Arial Narrow" charset="0"/>
            </a:rPr>
            <a:t>Gotong</a:t>
          </a:r>
          <a:r>
            <a:rPr lang="en-US" sz="1200" b="1" dirty="0">
              <a:latin typeface="Arial Narrow" charset="0"/>
              <a:ea typeface="Arial Narrow" charset="0"/>
              <a:cs typeface="Arial Narrow" charset="0"/>
            </a:rPr>
            <a:t> </a:t>
          </a:r>
          <a:r>
            <a:rPr lang="en-US" sz="1200" b="1" dirty="0" err="1">
              <a:latin typeface="Arial Narrow" charset="0"/>
              <a:ea typeface="Arial Narrow" charset="0"/>
              <a:cs typeface="Arial Narrow" charset="0"/>
            </a:rPr>
            <a:t>Royong</a:t>
          </a:r>
          <a:endParaRPr lang="en-US" sz="1200" b="1" dirty="0">
            <a:latin typeface="Arial Narrow" charset="0"/>
            <a:ea typeface="Arial Narrow" charset="0"/>
            <a:cs typeface="Arial Narrow" charset="0"/>
          </a:endParaRPr>
        </a:p>
      </dgm:t>
    </dgm:pt>
    <dgm:pt modelId="{BD76D54C-78B2-E545-8066-9719115EC9E7}" type="parTrans" cxnId="{18203F1F-E7A7-B44E-BF5A-F953D4EA446C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E5CC8101-5D88-F148-B8ED-F92157B43701}" type="sibTrans" cxnId="{18203F1F-E7A7-B44E-BF5A-F953D4EA446C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E77BB048-5A23-BA46-931D-B58DADD9385C}">
      <dgm:prSet custT="1"/>
      <dgm:spPr/>
      <dgm:t>
        <a:bodyPr/>
        <a:lstStyle/>
        <a:p>
          <a:r>
            <a:rPr lang="en-US" sz="1200" b="1" dirty="0" err="1">
              <a:latin typeface="Arial Narrow" charset="0"/>
              <a:ea typeface="Arial Narrow" charset="0"/>
              <a:cs typeface="Arial Narrow" charset="0"/>
            </a:rPr>
            <a:t>Integritas</a:t>
          </a:r>
          <a:endParaRPr lang="en-US" sz="1200" b="1" dirty="0">
            <a:latin typeface="Arial Narrow" charset="0"/>
            <a:ea typeface="Arial Narrow" charset="0"/>
            <a:cs typeface="Arial Narrow" charset="0"/>
          </a:endParaRPr>
        </a:p>
      </dgm:t>
    </dgm:pt>
    <dgm:pt modelId="{759C3CE7-8C60-A945-B77E-30C8855013D3}" type="parTrans" cxnId="{2E7DD909-C507-FE4E-AF5C-7DE8E8B691DD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E339FD7F-D8E1-1F4B-A3B1-9947DA300DA1}" type="sibTrans" cxnId="{2E7DD909-C507-FE4E-AF5C-7DE8E8B691DD}">
      <dgm:prSet/>
      <dgm:spPr/>
      <dgm:t>
        <a:bodyPr/>
        <a:lstStyle/>
        <a:p>
          <a:endParaRPr lang="en-US">
            <a:latin typeface="Arial Narrow" charset="0"/>
            <a:ea typeface="Arial Narrow" charset="0"/>
            <a:cs typeface="Arial Narrow" charset="0"/>
          </a:endParaRPr>
        </a:p>
      </dgm:t>
    </dgm:pt>
    <dgm:pt modelId="{5410CCE2-6D30-2D48-B450-060F44BAF7D5}" type="pres">
      <dgm:prSet presAssocID="{BDE87ABA-0F03-9040-B75B-AE8403B185F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B67F2852-3F64-AB4B-9438-77ED495B6CFB}" type="pres">
      <dgm:prSet presAssocID="{BDE87ABA-0F03-9040-B75B-AE8403B185FE}" presName="radial" presStyleCnt="0">
        <dgm:presLayoutVars>
          <dgm:animLvl val="ctr"/>
        </dgm:presLayoutVars>
      </dgm:prSet>
      <dgm:spPr/>
    </dgm:pt>
    <dgm:pt modelId="{6A224507-C126-8B49-A471-A3A614621CCB}" type="pres">
      <dgm:prSet presAssocID="{D8E36392-064E-7F4D-8668-B3CE01C8AD33}" presName="centerShape" presStyleLbl="vennNode1" presStyleIdx="0" presStyleCnt="6" custScaleX="92091" custScaleY="92091"/>
      <dgm:spPr/>
      <dgm:t>
        <a:bodyPr/>
        <a:lstStyle/>
        <a:p>
          <a:endParaRPr lang="id-ID"/>
        </a:p>
      </dgm:t>
    </dgm:pt>
    <dgm:pt modelId="{412772F7-12FA-394C-9D55-59FA8735D1A0}" type="pres">
      <dgm:prSet presAssocID="{694B98E0-83E6-4D45-BDAA-3E14C9027B3C}" presName="node" presStyleLbl="vennNode1" presStyleIdx="1" presStyleCnt="6" custRadScaleRad="9507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681AB10-BE6D-A146-83A7-5D1091F565EE}" type="pres">
      <dgm:prSet presAssocID="{2371900B-8140-D742-87DE-FB038384DDB6}" presName="node" presStyleLbl="vennNode1" presStyleIdx="2" presStyleCnt="6" custRadScaleRad="94393" custRadScaleInc="-1540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87FBA2B-4EEC-CE4A-8B3D-EAD26FD3A224}" type="pres">
      <dgm:prSet presAssocID="{A004AC76-9337-634B-93E5-EB43899665E3}" presName="node" presStyleLbl="vennNode1" presStyleIdx="3" presStyleCnt="6" custRadScaleRad="94864" custRadScaleInc="-109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32E814E-3F49-1846-BBD1-D25A499BF5E1}" type="pres">
      <dgm:prSet presAssocID="{50DD952D-E52B-CE41-8238-81CAF7A39B1F}" presName="node" presStyleLbl="vennNode1" presStyleIdx="4" presStyleCnt="6" custRadScaleRad="95873" custRadScaleInc="-54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64D7F840-2F63-7B48-A407-1AA706A3D569}" type="pres">
      <dgm:prSet presAssocID="{E77BB048-5A23-BA46-931D-B58DADD9385C}" presName="node" presStyleLbl="vennNode1" presStyleIdx="5" presStyleCnt="6" custRadScaleRad="95325" custRadScaleInc="1271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4B170746-E1BC-4273-AA5E-B5A7638AF90A}" type="presOf" srcId="{D8E36392-064E-7F4D-8668-B3CE01C8AD33}" destId="{6A224507-C126-8B49-A471-A3A614621CCB}" srcOrd="0" destOrd="0" presId="urn:microsoft.com/office/officeart/2005/8/layout/radial3"/>
    <dgm:cxn modelId="{4E2D8C3C-F20E-46DA-9EF8-474976CA68E0}" type="presOf" srcId="{694B98E0-83E6-4D45-BDAA-3E14C9027B3C}" destId="{412772F7-12FA-394C-9D55-59FA8735D1A0}" srcOrd="0" destOrd="0" presId="urn:microsoft.com/office/officeart/2005/8/layout/radial3"/>
    <dgm:cxn modelId="{AA6FD3AD-BB66-924D-AE0D-FD9FAC92AC8D}" srcId="{D8E36392-064E-7F4D-8668-B3CE01C8AD33}" destId="{2371900B-8140-D742-87DE-FB038384DDB6}" srcOrd="1" destOrd="0" parTransId="{59B97900-335F-7A44-8A0E-93041FD890BE}" sibTransId="{75CD00F4-9A04-3346-AC5A-58371A9FFB57}"/>
    <dgm:cxn modelId="{5DF991DD-6096-40D5-B1A9-F7FE3B68141B}" type="presOf" srcId="{A004AC76-9337-634B-93E5-EB43899665E3}" destId="{687FBA2B-4EEC-CE4A-8B3D-EAD26FD3A224}" srcOrd="0" destOrd="0" presId="urn:microsoft.com/office/officeart/2005/8/layout/radial3"/>
    <dgm:cxn modelId="{A8800436-AB31-4EB8-AB2B-94C95F98E374}" type="presOf" srcId="{2371900B-8140-D742-87DE-FB038384DDB6}" destId="{A681AB10-BE6D-A146-83A7-5D1091F565EE}" srcOrd="0" destOrd="0" presId="urn:microsoft.com/office/officeart/2005/8/layout/radial3"/>
    <dgm:cxn modelId="{BA5A0236-0BFF-41FE-A558-00877EDC78F9}" type="presOf" srcId="{50DD952D-E52B-CE41-8238-81CAF7A39B1F}" destId="{A32E814E-3F49-1846-BBD1-D25A499BF5E1}" srcOrd="0" destOrd="0" presId="urn:microsoft.com/office/officeart/2005/8/layout/radial3"/>
    <dgm:cxn modelId="{18203F1F-E7A7-B44E-BF5A-F953D4EA446C}" srcId="{D8E36392-064E-7F4D-8668-B3CE01C8AD33}" destId="{50DD952D-E52B-CE41-8238-81CAF7A39B1F}" srcOrd="3" destOrd="0" parTransId="{BD76D54C-78B2-E545-8066-9719115EC9E7}" sibTransId="{E5CC8101-5D88-F148-B8ED-F92157B43701}"/>
    <dgm:cxn modelId="{08D7C5A2-75B9-43DD-A9B5-AFDE43F7B447}" type="presOf" srcId="{E77BB048-5A23-BA46-931D-B58DADD9385C}" destId="{64D7F840-2F63-7B48-A407-1AA706A3D569}" srcOrd="0" destOrd="0" presId="urn:microsoft.com/office/officeart/2005/8/layout/radial3"/>
    <dgm:cxn modelId="{F187DE25-52A5-354D-B1DA-04C806687527}" srcId="{BDE87ABA-0F03-9040-B75B-AE8403B185FE}" destId="{D8E36392-064E-7F4D-8668-B3CE01C8AD33}" srcOrd="0" destOrd="0" parTransId="{0CF09B9D-01AB-8C4D-A9A6-FEADE2EE30B0}" sibTransId="{ECA66126-A8C5-764C-B869-EFA7CA7EED23}"/>
    <dgm:cxn modelId="{FB237BFC-2649-0142-A2D5-7453A0523812}" srcId="{D8E36392-064E-7F4D-8668-B3CE01C8AD33}" destId="{694B98E0-83E6-4D45-BDAA-3E14C9027B3C}" srcOrd="0" destOrd="0" parTransId="{237B6A1B-7A43-FD44-A113-E432BF67D076}" sibTransId="{B339C7D6-D09A-4A43-AF5A-69386E8B7F85}"/>
    <dgm:cxn modelId="{0F86851C-B740-4221-BC4D-25C52F3008A6}" type="presOf" srcId="{BDE87ABA-0F03-9040-B75B-AE8403B185FE}" destId="{5410CCE2-6D30-2D48-B450-060F44BAF7D5}" srcOrd="0" destOrd="0" presId="urn:microsoft.com/office/officeart/2005/8/layout/radial3"/>
    <dgm:cxn modelId="{2E7DD909-C507-FE4E-AF5C-7DE8E8B691DD}" srcId="{D8E36392-064E-7F4D-8668-B3CE01C8AD33}" destId="{E77BB048-5A23-BA46-931D-B58DADD9385C}" srcOrd="4" destOrd="0" parTransId="{759C3CE7-8C60-A945-B77E-30C8855013D3}" sibTransId="{E339FD7F-D8E1-1F4B-A3B1-9947DA300DA1}"/>
    <dgm:cxn modelId="{E6F9E92A-7E99-9944-96EA-F9CBDE3B09DD}" srcId="{D8E36392-064E-7F4D-8668-B3CE01C8AD33}" destId="{A004AC76-9337-634B-93E5-EB43899665E3}" srcOrd="2" destOrd="0" parTransId="{4D17386D-B321-2C44-9F31-A405BCB4A789}" sibTransId="{D34D4B12-CB1A-5A47-BAC7-6A3E82CCA0D5}"/>
    <dgm:cxn modelId="{A718EE10-A158-4A84-B860-9998BAA1DB50}" type="presParOf" srcId="{5410CCE2-6D30-2D48-B450-060F44BAF7D5}" destId="{B67F2852-3F64-AB4B-9438-77ED495B6CFB}" srcOrd="0" destOrd="0" presId="urn:microsoft.com/office/officeart/2005/8/layout/radial3"/>
    <dgm:cxn modelId="{3B5F0DBE-09BE-47E2-A927-55CD2285B253}" type="presParOf" srcId="{B67F2852-3F64-AB4B-9438-77ED495B6CFB}" destId="{6A224507-C126-8B49-A471-A3A614621CCB}" srcOrd="0" destOrd="0" presId="urn:microsoft.com/office/officeart/2005/8/layout/radial3"/>
    <dgm:cxn modelId="{29BF6CFA-C7FB-434B-B12E-77CECDD78C3E}" type="presParOf" srcId="{B67F2852-3F64-AB4B-9438-77ED495B6CFB}" destId="{412772F7-12FA-394C-9D55-59FA8735D1A0}" srcOrd="1" destOrd="0" presId="urn:microsoft.com/office/officeart/2005/8/layout/radial3"/>
    <dgm:cxn modelId="{E4100A7C-389A-414A-B4C0-C97BF9154819}" type="presParOf" srcId="{B67F2852-3F64-AB4B-9438-77ED495B6CFB}" destId="{A681AB10-BE6D-A146-83A7-5D1091F565EE}" srcOrd="2" destOrd="0" presId="urn:microsoft.com/office/officeart/2005/8/layout/radial3"/>
    <dgm:cxn modelId="{74685E6F-8A63-4C8B-9275-ED46CB95472B}" type="presParOf" srcId="{B67F2852-3F64-AB4B-9438-77ED495B6CFB}" destId="{687FBA2B-4EEC-CE4A-8B3D-EAD26FD3A224}" srcOrd="3" destOrd="0" presId="urn:microsoft.com/office/officeart/2005/8/layout/radial3"/>
    <dgm:cxn modelId="{7578E4AF-7CB7-47ED-BC94-3775F07C9029}" type="presParOf" srcId="{B67F2852-3F64-AB4B-9438-77ED495B6CFB}" destId="{A32E814E-3F49-1846-BBD1-D25A499BF5E1}" srcOrd="4" destOrd="0" presId="urn:microsoft.com/office/officeart/2005/8/layout/radial3"/>
    <dgm:cxn modelId="{07D67FAC-886B-4C21-839A-121FF661AA55}" type="presParOf" srcId="{B67F2852-3F64-AB4B-9438-77ED495B6CFB}" destId="{64D7F840-2F63-7B48-A407-1AA706A3D569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C31AA-D61E-4B09-86A5-A87621AF8B9D}">
      <dsp:nvSpPr>
        <dsp:cNvPr id="0" name=""/>
        <dsp:cNvSpPr/>
      </dsp:nvSpPr>
      <dsp:spPr>
        <a:xfrm>
          <a:off x="2145" y="0"/>
          <a:ext cx="3338460" cy="2018581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rPr>
            <a:t>KECENDERUNGAN GLOBAL</a:t>
          </a:r>
        </a:p>
      </dsp:txBody>
      <dsp:txXfrm>
        <a:off x="2145" y="807432"/>
        <a:ext cx="3338460" cy="807432"/>
      </dsp:txXfrm>
    </dsp:sp>
    <dsp:sp modelId="{A0A648C1-E69A-42A5-9642-D021808FB657}">
      <dsp:nvSpPr>
        <dsp:cNvPr id="0" name=""/>
        <dsp:cNvSpPr/>
      </dsp:nvSpPr>
      <dsp:spPr>
        <a:xfrm>
          <a:off x="1335282" y="121114"/>
          <a:ext cx="672187" cy="67218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2519F48-DEF1-4371-A14D-31341C502B94}">
      <dsp:nvSpPr>
        <dsp:cNvPr id="0" name=""/>
        <dsp:cNvSpPr/>
      </dsp:nvSpPr>
      <dsp:spPr>
        <a:xfrm>
          <a:off x="3440759" y="0"/>
          <a:ext cx="3338460" cy="2018581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rPr>
            <a:t>URGENSI PENGUATAN PENDIDIKAN KARAKTER</a:t>
          </a:r>
          <a:endParaRPr lang="en-US" sz="19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 "/>
          </a:endParaRPr>
        </a:p>
      </dsp:txBody>
      <dsp:txXfrm>
        <a:off x="3440759" y="807432"/>
        <a:ext cx="3338460" cy="807432"/>
      </dsp:txXfrm>
    </dsp:sp>
    <dsp:sp modelId="{477D4496-31D4-440B-908D-9314A89FB76A}">
      <dsp:nvSpPr>
        <dsp:cNvPr id="0" name=""/>
        <dsp:cNvSpPr/>
      </dsp:nvSpPr>
      <dsp:spPr>
        <a:xfrm>
          <a:off x="4773896" y="121114"/>
          <a:ext cx="672187" cy="67218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3EB314-2531-46AE-851D-AB861F6A4BF1}">
      <dsp:nvSpPr>
        <dsp:cNvPr id="0" name=""/>
        <dsp:cNvSpPr/>
      </dsp:nvSpPr>
      <dsp:spPr>
        <a:xfrm>
          <a:off x="6881519" y="0"/>
          <a:ext cx="3338460" cy="2018581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rPr>
            <a:t>DEFINISI PPK</a:t>
          </a:r>
        </a:p>
      </dsp:txBody>
      <dsp:txXfrm>
        <a:off x="6881519" y="807432"/>
        <a:ext cx="3338460" cy="807432"/>
      </dsp:txXfrm>
    </dsp:sp>
    <dsp:sp modelId="{6041A42E-475B-41D5-A31F-5E866AC7269F}">
      <dsp:nvSpPr>
        <dsp:cNvPr id="0" name=""/>
        <dsp:cNvSpPr/>
      </dsp:nvSpPr>
      <dsp:spPr>
        <a:xfrm>
          <a:off x="8212510" y="121114"/>
          <a:ext cx="672187" cy="67218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11C9B6C-0980-4F22-A692-B7B160E10DE9}">
      <dsp:nvSpPr>
        <dsp:cNvPr id="0" name=""/>
        <dsp:cNvSpPr/>
      </dsp:nvSpPr>
      <dsp:spPr>
        <a:xfrm>
          <a:off x="408799" y="1614864"/>
          <a:ext cx="9402381" cy="302787"/>
        </a:xfrm>
        <a:prstGeom prst="leftRightArrow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EC3B2-C676-42DA-8911-98280966C07F}">
      <dsp:nvSpPr>
        <dsp:cNvPr id="0" name=""/>
        <dsp:cNvSpPr/>
      </dsp:nvSpPr>
      <dsp:spPr>
        <a:xfrm>
          <a:off x="644782" y="30039"/>
          <a:ext cx="1280296" cy="1280296"/>
        </a:xfrm>
        <a:prstGeom prst="triangl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/>
            <a:t>NON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/>
            <a:t>KURIKULER</a:t>
          </a:r>
        </a:p>
      </dsp:txBody>
      <dsp:txXfrm>
        <a:off x="964856" y="670187"/>
        <a:ext cx="640148" cy="640148"/>
      </dsp:txXfrm>
    </dsp:sp>
    <dsp:sp modelId="{0CFC4B63-E639-4B1B-B434-97F87B878120}">
      <dsp:nvSpPr>
        <dsp:cNvPr id="0" name=""/>
        <dsp:cNvSpPr/>
      </dsp:nvSpPr>
      <dsp:spPr>
        <a:xfrm>
          <a:off x="0" y="1313856"/>
          <a:ext cx="1280296" cy="1280296"/>
        </a:xfrm>
        <a:prstGeom prst="triangl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/>
            <a:t>KO -KURIKULER</a:t>
          </a:r>
        </a:p>
      </dsp:txBody>
      <dsp:txXfrm>
        <a:off x="320074" y="1954004"/>
        <a:ext cx="640148" cy="640148"/>
      </dsp:txXfrm>
    </dsp:sp>
    <dsp:sp modelId="{7AFECEF4-E01C-4322-A7E5-873A95AB53C6}">
      <dsp:nvSpPr>
        <dsp:cNvPr id="0" name=""/>
        <dsp:cNvSpPr/>
      </dsp:nvSpPr>
      <dsp:spPr>
        <a:xfrm rot="10800000">
          <a:off x="640148" y="1313856"/>
          <a:ext cx="1280296" cy="1280296"/>
        </a:xfrm>
        <a:prstGeom prst="triangl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i="0" kern="1200" dirty="0"/>
            <a:t>INTRA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i="0" kern="1200" dirty="0"/>
            <a:t>KURIKULER</a:t>
          </a:r>
        </a:p>
      </dsp:txBody>
      <dsp:txXfrm rot="10800000">
        <a:off x="960222" y="1313856"/>
        <a:ext cx="640148" cy="640148"/>
      </dsp:txXfrm>
    </dsp:sp>
    <dsp:sp modelId="{B6989BFA-0AF4-4D54-ADC2-F1CFC5A28B49}">
      <dsp:nvSpPr>
        <dsp:cNvPr id="0" name=""/>
        <dsp:cNvSpPr/>
      </dsp:nvSpPr>
      <dsp:spPr>
        <a:xfrm>
          <a:off x="1280296" y="1313856"/>
          <a:ext cx="1280296" cy="1280296"/>
        </a:xfrm>
        <a:prstGeom prst="triangle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/>
            <a:t>ESKTRA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b="1" kern="1200" dirty="0"/>
            <a:t>KURIKULER</a:t>
          </a:r>
        </a:p>
      </dsp:txBody>
      <dsp:txXfrm>
        <a:off x="1600370" y="1954004"/>
        <a:ext cx="640148" cy="6401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A8237-8FBF-6F43-BBD0-65D65296DAAF}">
      <dsp:nvSpPr>
        <dsp:cNvPr id="0" name=""/>
        <dsp:cNvSpPr/>
      </dsp:nvSpPr>
      <dsp:spPr>
        <a:xfrm>
          <a:off x="772437" y="344900"/>
          <a:ext cx="1673615" cy="167361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 Narrow" charset="0"/>
              <a:ea typeface="Arial Narrow" charset="0"/>
              <a:cs typeface="Arial Narrow" charset="0"/>
            </a:rPr>
            <a:t>Olah</a:t>
          </a:r>
          <a:r>
            <a:rPr lang="en-US" sz="2400" kern="1200" dirty="0">
              <a:latin typeface="Arial Narrow" charset="0"/>
              <a:ea typeface="Arial Narrow" charset="0"/>
              <a:cs typeface="Arial Narrow" charset="0"/>
            </a:rPr>
            <a:t> </a:t>
          </a:r>
          <a:r>
            <a:rPr lang="en-US" sz="2400" kern="1200" dirty="0" err="1">
              <a:latin typeface="Arial Narrow" charset="0"/>
              <a:ea typeface="Arial Narrow" charset="0"/>
              <a:cs typeface="Arial Narrow" charset="0"/>
            </a:rPr>
            <a:t>Hati</a:t>
          </a:r>
          <a:endParaRPr lang="en-US" sz="2400" kern="1200" dirty="0">
            <a:latin typeface="Arial Narrow" charset="0"/>
            <a:ea typeface="Arial Narrow" charset="0"/>
            <a:cs typeface="Arial Narrow" charset="0"/>
          </a:endParaRPr>
        </a:p>
      </dsp:txBody>
      <dsp:txXfrm>
        <a:off x="965547" y="570195"/>
        <a:ext cx="1287396" cy="531051"/>
      </dsp:txXfrm>
    </dsp:sp>
    <dsp:sp modelId="{4DE6AEB1-5878-A647-98E9-D2F96B3DB889}">
      <dsp:nvSpPr>
        <dsp:cNvPr id="0" name=""/>
        <dsp:cNvSpPr/>
      </dsp:nvSpPr>
      <dsp:spPr>
        <a:xfrm>
          <a:off x="1512690" y="1085153"/>
          <a:ext cx="1673615" cy="167361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 Narrow" charset="0"/>
              <a:ea typeface="Arial Narrow" charset="0"/>
              <a:cs typeface="Arial Narrow" charset="0"/>
            </a:rPr>
            <a:t>Olah</a:t>
          </a:r>
          <a:r>
            <a:rPr lang="en-US" sz="2400" kern="1200" dirty="0">
              <a:latin typeface="Arial Narrow" charset="0"/>
              <a:ea typeface="Arial Narrow" charset="0"/>
              <a:cs typeface="Arial Narrow" charset="0"/>
            </a:rPr>
            <a:t> </a:t>
          </a:r>
          <a:r>
            <a:rPr lang="en-US" sz="2400" kern="1200" dirty="0" err="1">
              <a:latin typeface="Arial Narrow" charset="0"/>
              <a:ea typeface="Arial Narrow" charset="0"/>
              <a:cs typeface="Arial Narrow" charset="0"/>
            </a:rPr>
            <a:t>Pikir</a:t>
          </a:r>
          <a:endParaRPr lang="en-US" sz="2400" kern="1200" dirty="0">
            <a:latin typeface="Arial Narrow" charset="0"/>
            <a:ea typeface="Arial Narrow" charset="0"/>
            <a:cs typeface="Arial Narrow" charset="0"/>
          </a:endParaRPr>
        </a:p>
      </dsp:txBody>
      <dsp:txXfrm>
        <a:off x="2413868" y="1278263"/>
        <a:ext cx="643698" cy="1287396"/>
      </dsp:txXfrm>
    </dsp:sp>
    <dsp:sp modelId="{C853C60D-50E1-4043-90B1-73842CA027F5}">
      <dsp:nvSpPr>
        <dsp:cNvPr id="0" name=""/>
        <dsp:cNvSpPr/>
      </dsp:nvSpPr>
      <dsp:spPr>
        <a:xfrm>
          <a:off x="772437" y="1825406"/>
          <a:ext cx="1673615" cy="167361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 Narrow" charset="0"/>
              <a:ea typeface="Arial Narrow" charset="0"/>
              <a:cs typeface="Arial Narrow" charset="0"/>
            </a:rPr>
            <a:t>Olah</a:t>
          </a:r>
          <a:r>
            <a:rPr lang="en-US" sz="2400" kern="1200" dirty="0">
              <a:latin typeface="Arial Narrow" charset="0"/>
              <a:ea typeface="Arial Narrow" charset="0"/>
              <a:cs typeface="Arial Narrow" charset="0"/>
            </a:rPr>
            <a:t> </a:t>
          </a:r>
          <a:r>
            <a:rPr lang="en-US" sz="2400" kern="1200" dirty="0" err="1">
              <a:latin typeface="Arial Narrow" charset="0"/>
              <a:ea typeface="Arial Narrow" charset="0"/>
              <a:cs typeface="Arial Narrow" charset="0"/>
            </a:rPr>
            <a:t>Karsa</a:t>
          </a:r>
          <a:r>
            <a:rPr lang="en-US" sz="2400" kern="1200" dirty="0">
              <a:latin typeface="Arial Narrow" charset="0"/>
              <a:ea typeface="Arial Narrow" charset="0"/>
              <a:cs typeface="Arial Narrow" charset="0"/>
            </a:rPr>
            <a:t> </a:t>
          </a:r>
        </a:p>
      </dsp:txBody>
      <dsp:txXfrm>
        <a:off x="965547" y="2742676"/>
        <a:ext cx="1287396" cy="531051"/>
      </dsp:txXfrm>
    </dsp:sp>
    <dsp:sp modelId="{61512A43-932F-274B-A2DA-AB38527543F8}">
      <dsp:nvSpPr>
        <dsp:cNvPr id="0" name=""/>
        <dsp:cNvSpPr/>
      </dsp:nvSpPr>
      <dsp:spPr>
        <a:xfrm>
          <a:off x="32184" y="1085153"/>
          <a:ext cx="1673615" cy="167361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 Narrow" charset="0"/>
              <a:ea typeface="Arial Narrow" charset="0"/>
              <a:cs typeface="Arial Narrow" charset="0"/>
            </a:rPr>
            <a:t>Olah</a:t>
          </a:r>
          <a:r>
            <a:rPr lang="en-US" sz="2400" kern="1200" dirty="0">
              <a:latin typeface="Arial Narrow" charset="0"/>
              <a:ea typeface="Arial Narrow" charset="0"/>
              <a:cs typeface="Arial Narrow" charset="0"/>
            </a:rPr>
            <a:t> Raga</a:t>
          </a:r>
        </a:p>
      </dsp:txBody>
      <dsp:txXfrm>
        <a:off x="160924" y="1278263"/>
        <a:ext cx="643698" cy="12873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A8237-8FBF-6F43-BBD0-65D65296DAAF}">
      <dsp:nvSpPr>
        <dsp:cNvPr id="0" name=""/>
        <dsp:cNvSpPr/>
      </dsp:nvSpPr>
      <dsp:spPr>
        <a:xfrm>
          <a:off x="772437" y="152704"/>
          <a:ext cx="1673615" cy="167361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>
              <a:latin typeface="Helvetica Neue" charset="0"/>
              <a:ea typeface="Helvetica Neue" charset="0"/>
              <a:cs typeface="Helvetica Neue" charset="0"/>
            </a:rPr>
            <a:t>Olah</a:t>
          </a:r>
          <a:r>
            <a:rPr lang="en-US" sz="1700" b="1" kern="1200" dirty="0">
              <a:latin typeface="Helvetica Neue" charset="0"/>
              <a:ea typeface="Helvetica Neue" charset="0"/>
              <a:cs typeface="Helvetica Neue" charset="0"/>
            </a:rPr>
            <a:t> </a:t>
          </a:r>
          <a:r>
            <a:rPr lang="en-US" sz="1700" b="1" kern="1200" dirty="0" err="1">
              <a:latin typeface="Helvetica Neue" charset="0"/>
              <a:ea typeface="Helvetica Neue" charset="0"/>
              <a:cs typeface="Helvetica Neue" charset="0"/>
            </a:rPr>
            <a:t>Hati</a:t>
          </a:r>
          <a:endParaRPr lang="en-US" sz="1700" b="1" kern="1200" dirty="0">
            <a:latin typeface="Helvetica Neue" charset="0"/>
            <a:ea typeface="Helvetica Neue" charset="0"/>
            <a:cs typeface="Helvetica Neue" charset="0"/>
          </a:endParaRPr>
        </a:p>
      </dsp:txBody>
      <dsp:txXfrm>
        <a:off x="965547" y="377998"/>
        <a:ext cx="1287396" cy="531051"/>
      </dsp:txXfrm>
    </dsp:sp>
    <dsp:sp modelId="{4DE6AEB1-5878-A647-98E9-D2F96B3DB889}">
      <dsp:nvSpPr>
        <dsp:cNvPr id="0" name=""/>
        <dsp:cNvSpPr/>
      </dsp:nvSpPr>
      <dsp:spPr>
        <a:xfrm>
          <a:off x="1512690" y="892957"/>
          <a:ext cx="1673615" cy="167361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>
              <a:latin typeface="Helvetica Neue" charset="0"/>
              <a:ea typeface="Helvetica Neue" charset="0"/>
              <a:cs typeface="Helvetica Neue" charset="0"/>
            </a:rPr>
            <a:t>Olah</a:t>
          </a:r>
          <a:r>
            <a:rPr lang="en-US" sz="1700" b="1" kern="1200" dirty="0">
              <a:latin typeface="Helvetica Neue" charset="0"/>
              <a:ea typeface="Helvetica Neue" charset="0"/>
              <a:cs typeface="Helvetica Neue" charset="0"/>
            </a:rPr>
            <a:t> </a:t>
          </a:r>
          <a:r>
            <a:rPr lang="en-US" sz="1700" b="1" kern="1200" dirty="0" err="1">
              <a:latin typeface="Helvetica Neue" charset="0"/>
              <a:ea typeface="Helvetica Neue" charset="0"/>
              <a:cs typeface="Helvetica Neue" charset="0"/>
            </a:rPr>
            <a:t>Pikir</a:t>
          </a:r>
          <a:endParaRPr lang="en-US" sz="1700" b="1" kern="1200" dirty="0">
            <a:latin typeface="Helvetica Neue" charset="0"/>
            <a:ea typeface="Helvetica Neue" charset="0"/>
            <a:cs typeface="Helvetica Neue" charset="0"/>
          </a:endParaRPr>
        </a:p>
      </dsp:txBody>
      <dsp:txXfrm>
        <a:off x="2413868" y="1086066"/>
        <a:ext cx="643698" cy="1287396"/>
      </dsp:txXfrm>
    </dsp:sp>
    <dsp:sp modelId="{C853C60D-50E1-4043-90B1-73842CA027F5}">
      <dsp:nvSpPr>
        <dsp:cNvPr id="0" name=""/>
        <dsp:cNvSpPr/>
      </dsp:nvSpPr>
      <dsp:spPr>
        <a:xfrm>
          <a:off x="772437" y="1633210"/>
          <a:ext cx="1673615" cy="167361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>
              <a:latin typeface="Helvetica Neue" charset="0"/>
              <a:ea typeface="Helvetica Neue" charset="0"/>
              <a:cs typeface="Helvetica Neue" charset="0"/>
            </a:rPr>
            <a:t>Olah</a:t>
          </a:r>
          <a:r>
            <a:rPr lang="en-US" sz="1700" b="1" kern="1200" dirty="0">
              <a:latin typeface="Helvetica Neue" charset="0"/>
              <a:ea typeface="Helvetica Neue" charset="0"/>
              <a:cs typeface="Helvetica Neue" charset="0"/>
            </a:rPr>
            <a:t> </a:t>
          </a:r>
          <a:r>
            <a:rPr lang="en-US" sz="1700" b="1" kern="1200" dirty="0" err="1">
              <a:latin typeface="Helvetica Neue" charset="0"/>
              <a:ea typeface="Helvetica Neue" charset="0"/>
              <a:cs typeface="Helvetica Neue" charset="0"/>
            </a:rPr>
            <a:t>Karsa</a:t>
          </a:r>
          <a:r>
            <a:rPr lang="en-US" sz="1700" b="1" kern="1200" dirty="0">
              <a:latin typeface="Helvetica Neue" charset="0"/>
              <a:ea typeface="Helvetica Neue" charset="0"/>
              <a:cs typeface="Helvetica Neue" charset="0"/>
            </a:rPr>
            <a:t> </a:t>
          </a:r>
        </a:p>
      </dsp:txBody>
      <dsp:txXfrm>
        <a:off x="965547" y="2550480"/>
        <a:ext cx="1287396" cy="531051"/>
      </dsp:txXfrm>
    </dsp:sp>
    <dsp:sp modelId="{61512A43-932F-274B-A2DA-AB38527543F8}">
      <dsp:nvSpPr>
        <dsp:cNvPr id="0" name=""/>
        <dsp:cNvSpPr/>
      </dsp:nvSpPr>
      <dsp:spPr>
        <a:xfrm>
          <a:off x="32184" y="892957"/>
          <a:ext cx="1673615" cy="167361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err="1">
              <a:latin typeface="Helvetica Neue" charset="0"/>
              <a:ea typeface="Helvetica Neue" charset="0"/>
              <a:cs typeface="Helvetica Neue" charset="0"/>
            </a:rPr>
            <a:t>Olah</a:t>
          </a:r>
          <a:r>
            <a:rPr lang="en-US" sz="1700" b="1" kern="1200" dirty="0">
              <a:latin typeface="Helvetica Neue" charset="0"/>
              <a:ea typeface="Helvetica Neue" charset="0"/>
              <a:cs typeface="Helvetica Neue" charset="0"/>
            </a:rPr>
            <a:t> Raga</a:t>
          </a:r>
        </a:p>
      </dsp:txBody>
      <dsp:txXfrm>
        <a:off x="160924" y="1086066"/>
        <a:ext cx="643698" cy="12873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24507-C126-8B49-A471-A3A614621CCB}">
      <dsp:nvSpPr>
        <dsp:cNvPr id="0" name=""/>
        <dsp:cNvSpPr/>
      </dsp:nvSpPr>
      <dsp:spPr>
        <a:xfrm>
          <a:off x="921324" y="1215776"/>
          <a:ext cx="2075405" cy="207540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latin typeface="Arial Narrow" charset="0"/>
              <a:ea typeface="Arial Narrow" charset="0"/>
              <a:cs typeface="Arial Narrow" charset="0"/>
            </a:rPr>
            <a:t>Nilai</a:t>
          </a:r>
          <a:r>
            <a:rPr lang="en-US" sz="3000" kern="1200" dirty="0">
              <a:latin typeface="Arial Narrow" charset="0"/>
              <a:ea typeface="Arial Narrow" charset="0"/>
              <a:cs typeface="Arial Narrow" charset="0"/>
            </a:rPr>
            <a:t> </a:t>
          </a:r>
          <a:r>
            <a:rPr lang="en-US" sz="3000" kern="1200" dirty="0" err="1">
              <a:latin typeface="Arial Narrow" charset="0"/>
              <a:ea typeface="Arial Narrow" charset="0"/>
              <a:cs typeface="Arial Narrow" charset="0"/>
            </a:rPr>
            <a:t>Utama</a:t>
          </a:r>
          <a:r>
            <a:rPr lang="en-US" sz="3000" kern="1200" dirty="0">
              <a:latin typeface="Arial Narrow" charset="0"/>
              <a:ea typeface="Arial Narrow" charset="0"/>
              <a:cs typeface="Arial Narrow" charset="0"/>
            </a:rPr>
            <a:t> </a:t>
          </a:r>
        </a:p>
      </dsp:txBody>
      <dsp:txXfrm>
        <a:off x="1225260" y="1519712"/>
        <a:ext cx="1467533" cy="1467533"/>
      </dsp:txXfrm>
    </dsp:sp>
    <dsp:sp modelId="{412772F7-12FA-394C-9D55-59FA8735D1A0}">
      <dsp:nvSpPr>
        <dsp:cNvPr id="0" name=""/>
        <dsp:cNvSpPr/>
      </dsp:nvSpPr>
      <dsp:spPr>
        <a:xfrm>
          <a:off x="1395615" y="296261"/>
          <a:ext cx="1126823" cy="112682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>
              <a:latin typeface="Arial Narrow" charset="0"/>
              <a:ea typeface="Arial Narrow" charset="0"/>
              <a:cs typeface="Arial Narrow" charset="0"/>
            </a:rPr>
            <a:t>Religius</a:t>
          </a:r>
          <a:endParaRPr lang="en-US" sz="1200" b="1" kern="1200" dirty="0">
            <a:latin typeface="Arial Narrow" charset="0"/>
            <a:ea typeface="Arial Narrow" charset="0"/>
            <a:cs typeface="Arial Narrow" charset="0"/>
          </a:endParaRPr>
        </a:p>
      </dsp:txBody>
      <dsp:txXfrm>
        <a:off x="1560634" y="461280"/>
        <a:ext cx="796785" cy="796785"/>
      </dsp:txXfrm>
    </dsp:sp>
    <dsp:sp modelId="{A681AB10-BE6D-A146-83A7-5D1091F565EE}">
      <dsp:nvSpPr>
        <dsp:cNvPr id="0" name=""/>
        <dsp:cNvSpPr/>
      </dsp:nvSpPr>
      <dsp:spPr>
        <a:xfrm>
          <a:off x="2703242" y="1237036"/>
          <a:ext cx="1126823" cy="112682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>
              <a:latin typeface="Arial Narrow" charset="0"/>
              <a:ea typeface="Arial Narrow" charset="0"/>
              <a:cs typeface="Arial Narrow" charset="0"/>
            </a:rPr>
            <a:t>Nasionalis</a:t>
          </a:r>
          <a:endParaRPr lang="en-US" sz="1100" b="1" kern="1200" dirty="0">
            <a:latin typeface="Arial Narrow" charset="0"/>
            <a:ea typeface="Arial Narrow" charset="0"/>
            <a:cs typeface="Arial Narrow" charset="0"/>
          </a:endParaRPr>
        </a:p>
      </dsp:txBody>
      <dsp:txXfrm>
        <a:off x="2868261" y="1402055"/>
        <a:ext cx="796785" cy="796785"/>
      </dsp:txXfrm>
    </dsp:sp>
    <dsp:sp modelId="{687FBA2B-4EEC-CE4A-8B3D-EAD26FD3A224}">
      <dsp:nvSpPr>
        <dsp:cNvPr id="0" name=""/>
        <dsp:cNvSpPr/>
      </dsp:nvSpPr>
      <dsp:spPr>
        <a:xfrm>
          <a:off x="2228475" y="2803902"/>
          <a:ext cx="1126823" cy="1126823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>
              <a:latin typeface="Arial Narrow" charset="0"/>
              <a:ea typeface="Arial Narrow" charset="0"/>
              <a:cs typeface="Arial Narrow" charset="0"/>
            </a:rPr>
            <a:t>Mandiri</a:t>
          </a:r>
          <a:endParaRPr lang="en-US" sz="1200" b="1" kern="1200" dirty="0">
            <a:latin typeface="Arial Narrow" charset="0"/>
            <a:ea typeface="Arial Narrow" charset="0"/>
            <a:cs typeface="Arial Narrow" charset="0"/>
          </a:endParaRPr>
        </a:p>
      </dsp:txBody>
      <dsp:txXfrm>
        <a:off x="2393494" y="2968921"/>
        <a:ext cx="796785" cy="796785"/>
      </dsp:txXfrm>
    </dsp:sp>
    <dsp:sp modelId="{A32E814E-3F49-1846-BBD1-D25A499BF5E1}">
      <dsp:nvSpPr>
        <dsp:cNvPr id="0" name=""/>
        <dsp:cNvSpPr/>
      </dsp:nvSpPr>
      <dsp:spPr>
        <a:xfrm>
          <a:off x="577215" y="2832815"/>
          <a:ext cx="1126823" cy="1126823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>
              <a:latin typeface="Arial Narrow" charset="0"/>
              <a:ea typeface="Arial Narrow" charset="0"/>
              <a:cs typeface="Arial Narrow" charset="0"/>
            </a:rPr>
            <a:t>Gotong</a:t>
          </a:r>
          <a:r>
            <a:rPr lang="en-US" sz="1200" b="1" kern="1200" dirty="0">
              <a:latin typeface="Arial Narrow" charset="0"/>
              <a:ea typeface="Arial Narrow" charset="0"/>
              <a:cs typeface="Arial Narrow" charset="0"/>
            </a:rPr>
            <a:t> </a:t>
          </a:r>
          <a:r>
            <a:rPr lang="en-US" sz="1200" b="1" kern="1200" dirty="0" err="1">
              <a:latin typeface="Arial Narrow" charset="0"/>
              <a:ea typeface="Arial Narrow" charset="0"/>
              <a:cs typeface="Arial Narrow" charset="0"/>
            </a:rPr>
            <a:t>Royong</a:t>
          </a:r>
          <a:endParaRPr lang="en-US" sz="1200" b="1" kern="1200" dirty="0">
            <a:latin typeface="Arial Narrow" charset="0"/>
            <a:ea typeface="Arial Narrow" charset="0"/>
            <a:cs typeface="Arial Narrow" charset="0"/>
          </a:endParaRPr>
        </a:p>
      </dsp:txBody>
      <dsp:txXfrm>
        <a:off x="742234" y="2997834"/>
        <a:ext cx="796785" cy="796785"/>
      </dsp:txXfrm>
    </dsp:sp>
    <dsp:sp modelId="{64D7F840-2F63-7B48-A407-1AA706A3D569}">
      <dsp:nvSpPr>
        <dsp:cNvPr id="0" name=""/>
        <dsp:cNvSpPr/>
      </dsp:nvSpPr>
      <dsp:spPr>
        <a:xfrm>
          <a:off x="73538" y="1237029"/>
          <a:ext cx="1126823" cy="1126823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>
              <a:latin typeface="Arial Narrow" charset="0"/>
              <a:ea typeface="Arial Narrow" charset="0"/>
              <a:cs typeface="Arial Narrow" charset="0"/>
            </a:rPr>
            <a:t>Integritas</a:t>
          </a:r>
          <a:endParaRPr lang="en-US" sz="1200" b="1" kern="1200" dirty="0">
            <a:latin typeface="Arial Narrow" charset="0"/>
            <a:ea typeface="Arial Narrow" charset="0"/>
            <a:cs typeface="Arial Narrow" charset="0"/>
          </a:endParaRPr>
        </a:p>
      </dsp:txBody>
      <dsp:txXfrm>
        <a:off x="238557" y="1402048"/>
        <a:ext cx="796785" cy="796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9441" cy="4953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98" y="1"/>
            <a:ext cx="2919441" cy="4953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09E35-63D5-435C-B7F1-0B4D1F308C16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0976"/>
            <a:ext cx="2919441" cy="4953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98" y="9370976"/>
            <a:ext cx="2919441" cy="4953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0E041-83AA-4A7A-BDFC-4059DDE39E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3526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5029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935601A-8A8F-4F62-8967-942A447237B6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C372FD-0A8B-46BE-A8FE-A63B1A78A3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4365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DA49A-2AD9-3A40-A4E6-A0C620D3F73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8417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/>
            <a:fld id="{92FDA49A-2AD9-3A40-A4E6-A0C620D3F73F}" type="slidenum">
              <a:rPr lang="en-US">
                <a:solidFill>
                  <a:prstClr val="black"/>
                </a:solidFill>
                <a:latin typeface="Calibri"/>
              </a:rPr>
              <a:pPr defTabSz="465887"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3092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/>
            <a:fld id="{FC38A70F-617B-4F8E-8407-B15CC6924A10}" type="slidenum">
              <a:rPr lang="id-ID">
                <a:solidFill>
                  <a:prstClr val="black"/>
                </a:solidFill>
                <a:latin typeface="Calibri"/>
              </a:rPr>
              <a:pPr defTabSz="465887"/>
              <a:t>11</a:t>
            </a:fld>
            <a:endParaRPr lang="id-ID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157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/>
            <a:fld id="{FC38A70F-617B-4F8E-8407-B15CC6924A10}" type="slidenum">
              <a:rPr lang="id-ID">
                <a:solidFill>
                  <a:prstClr val="black"/>
                </a:solidFill>
                <a:latin typeface="Calibri"/>
              </a:rPr>
              <a:pPr defTabSz="465887"/>
              <a:t>14</a:t>
            </a:fld>
            <a:endParaRPr lang="id-ID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8482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727075"/>
            <a:ext cx="6469063" cy="3640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DA49A-2AD9-3A40-A4E6-A0C620D3F73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6603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FCD5F-3CF5-8C4F-AD91-14F80E715EF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3385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727075"/>
            <a:ext cx="6469063" cy="36401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DA49A-2AD9-3A40-A4E6-A0C620D3F73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5626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B17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/>
          <p:cNvSpPr/>
          <p:nvPr userDrawn="1"/>
        </p:nvSpPr>
        <p:spPr>
          <a:xfrm>
            <a:off x="336000" y="189000"/>
            <a:ext cx="11520000" cy="6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xmlns="" val="377084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Goo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5816366"/>
          </a:xfrm>
          <a:prstGeom prst="rect">
            <a:avLst/>
          </a:prstGeom>
          <a:solidFill>
            <a:srgbClr val="33A9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913103" y="2611968"/>
            <a:ext cx="10558791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042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Oth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/>
          <p:cNvSpPr/>
          <p:nvPr userDrawn="1"/>
        </p:nvSpPr>
        <p:spPr>
          <a:xfrm>
            <a:off x="336000" y="189000"/>
            <a:ext cx="11520000" cy="6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xmlns="" val="1240661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Oth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58163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913103" y="2611968"/>
            <a:ext cx="10558791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91081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/>
          <p:cNvSpPr/>
          <p:nvPr userDrawn="1"/>
        </p:nvSpPr>
        <p:spPr>
          <a:xfrm>
            <a:off x="336000" y="189000"/>
            <a:ext cx="11520000" cy="6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xmlns="" val="471918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ansition - 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5816366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913103" y="2611968"/>
            <a:ext cx="10558791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8635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299D1-7F55-4667-B1F1-55B8F5BBD14D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F60DA-8709-4BC4-937B-EE3076CE2D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35"/>
          </a:p>
        </p:txBody>
      </p:sp>
    </p:spTree>
    <p:extLst>
      <p:ext uri="{BB962C8B-B14F-4D97-AF65-F5344CB8AC3E}">
        <p14:creationId xmlns:p14="http://schemas.microsoft.com/office/powerpoint/2010/main" xmlns="" val="799165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ansition -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5816366"/>
          </a:xfrm>
          <a:prstGeom prst="rect">
            <a:avLst/>
          </a:prstGeom>
          <a:solidFill>
            <a:srgbClr val="8B17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913103" y="2611968"/>
            <a:ext cx="10558791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2428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5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/>
          <p:cNvSpPr/>
          <p:nvPr userDrawn="1"/>
        </p:nvSpPr>
        <p:spPr>
          <a:xfrm>
            <a:off x="336000" y="189000"/>
            <a:ext cx="11520000" cy="6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xmlns="" val="3313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ansition - Face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5816366"/>
          </a:xfrm>
          <a:prstGeom prst="rect">
            <a:avLst/>
          </a:prstGeom>
          <a:solidFill>
            <a:srgbClr val="3B559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913103" y="2611968"/>
            <a:ext cx="10558791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69376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Twi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/>
          <p:cNvSpPr/>
          <p:nvPr userDrawn="1"/>
        </p:nvSpPr>
        <p:spPr>
          <a:xfrm>
            <a:off x="336000" y="189000"/>
            <a:ext cx="11520000" cy="6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xmlns="" val="152310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Twi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5816366"/>
          </a:xfrm>
          <a:prstGeom prst="rect">
            <a:avLst/>
          </a:prstGeom>
          <a:solidFill>
            <a:srgbClr val="00AC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913103" y="2611968"/>
            <a:ext cx="10558791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8599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Yahoo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50E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/>
          <p:cNvSpPr/>
          <p:nvPr userDrawn="1"/>
        </p:nvSpPr>
        <p:spPr>
          <a:xfrm>
            <a:off x="336000" y="189000"/>
            <a:ext cx="11520000" cy="6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xmlns="" val="5852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- Yahoo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5830349"/>
          </a:xfrm>
          <a:prstGeom prst="rect">
            <a:avLst/>
          </a:prstGeom>
          <a:solidFill>
            <a:srgbClr val="650E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913103" y="2611968"/>
            <a:ext cx="10558791" cy="0"/>
          </a:xfrm>
          <a:prstGeom prst="line">
            <a:avLst/>
          </a:prstGeom>
          <a:ln w="38100" cmpd="sng">
            <a:solidFill>
              <a:srgbClr val="FFFFFF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2571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oo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26B8-E498-3F46-BDD3-98FF24B8362B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A9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ectangle 5"/>
          <p:cNvSpPr/>
          <p:nvPr userDrawn="1"/>
        </p:nvSpPr>
        <p:spPr>
          <a:xfrm>
            <a:off x="336000" y="189000"/>
            <a:ext cx="11520000" cy="64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xmlns="" val="403618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26B8-E498-3F46-BDD3-98FF24B8362B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35BD8-E3EB-6D49-B8E2-A1445EE3DA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110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7" r:id="rId15"/>
  </p:sldLayoutIdLst>
  <p:timing>
    <p:tnLst>
      <p:par>
        <p:cTn id="1" dur="indefinite" restart="never" nodeType="tmRoot"/>
      </p:par>
    </p:tnLst>
  </p:timing>
  <p:txStyles>
    <p:titleStyle>
      <a:lvl1pPr algn="ctr" defTabSz="54864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Data" Target="../diagrams/data2.xml"/><Relationship Id="rId7" Type="http://schemas.openxmlformats.org/officeDocument/2006/relationships/diagramData" Target="../diagrams/data3.xml"/><Relationship Id="rId12" Type="http://schemas.microsoft.com/office/2007/relationships/diagramDrawing" Target="../diagrams/drawing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5" Type="http://schemas.openxmlformats.org/officeDocument/2006/relationships/diagramQuickStyle" Target="../diagrams/quickStyle2.xml"/><Relationship Id="rId10" Type="http://schemas.openxmlformats.org/officeDocument/2006/relationships/diagramColors" Target="../diagrams/colors3.xml"/><Relationship Id="rId4" Type="http://schemas.openxmlformats.org/officeDocument/2006/relationships/diagramLayout" Target="../diagrams/layout2.xml"/><Relationship Id="rId9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Data" Target="../diagrams/data4.xml"/><Relationship Id="rId7" Type="http://schemas.openxmlformats.org/officeDocument/2006/relationships/diagramData" Target="../diagrams/data5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11" Type="http://schemas.microsoft.com/office/2007/relationships/diagramDrawing" Target="../diagrams/drawing4.xml"/><Relationship Id="rId5" Type="http://schemas.openxmlformats.org/officeDocument/2006/relationships/diagramQuickStyle" Target="../diagrams/quickStyle4.xml"/><Relationship Id="rId10" Type="http://schemas.openxmlformats.org/officeDocument/2006/relationships/diagramColors" Target="../diagrams/colors5.xml"/><Relationship Id="rId4" Type="http://schemas.openxmlformats.org/officeDocument/2006/relationships/diagramLayout" Target="../diagrams/layout4.xml"/><Relationship Id="rId9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02.%20format%20%20RPP%20sesuai%20permen%2022%20thn%202016%20.doc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02.%20format%20%20RPP%20sesuai%20permen%2022%20thn%202016%20.docx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3143" y="734069"/>
            <a:ext cx="684514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8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Dinas</a:t>
            </a:r>
            <a:r>
              <a:rPr lang="en-US" sz="288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sz="288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Pendidikan</a:t>
            </a:r>
            <a:r>
              <a:rPr lang="en-US" sz="288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sz="2880" b="1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Provinsi</a:t>
            </a:r>
            <a:r>
              <a:rPr lang="en-US" sz="288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DKI Jakarta</a:t>
            </a:r>
            <a:endParaRPr lang="en-US" sz="288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431393" y="1722386"/>
            <a:ext cx="9502912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65649" y="2402857"/>
            <a:ext cx="9167958" cy="1803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4400" b="1" dirty="0">
                <a:solidFill>
                  <a:srgbClr val="3382CE"/>
                </a:solidFill>
                <a:latin typeface="Century Gothic"/>
                <a:cs typeface="Century Gothic"/>
              </a:rPr>
              <a:t> </a:t>
            </a:r>
            <a:r>
              <a:rPr lang="en-US" sz="4400" b="1" dirty="0" err="1">
                <a:solidFill>
                  <a:srgbClr val="3382CE"/>
                </a:solidFill>
                <a:latin typeface="Century Gothic"/>
                <a:cs typeface="Century Gothic"/>
              </a:rPr>
              <a:t>Penguatan</a:t>
            </a:r>
            <a:r>
              <a:rPr lang="en-US" sz="4400" b="1" dirty="0">
                <a:solidFill>
                  <a:srgbClr val="3382CE"/>
                </a:solidFill>
                <a:latin typeface="Century Gothic"/>
                <a:cs typeface="Century Gothic"/>
              </a:rPr>
              <a:t> </a:t>
            </a:r>
            <a:r>
              <a:rPr lang="en-US" sz="4400" b="1" dirty="0" err="1">
                <a:solidFill>
                  <a:srgbClr val="3382CE"/>
                </a:solidFill>
                <a:latin typeface="Century Gothic"/>
                <a:cs typeface="Century Gothic"/>
              </a:rPr>
              <a:t>Pendidikan</a:t>
            </a:r>
            <a:r>
              <a:rPr lang="en-US" sz="4400" b="1" dirty="0">
                <a:solidFill>
                  <a:srgbClr val="3382CE"/>
                </a:solidFill>
                <a:latin typeface="Century Gothic"/>
                <a:cs typeface="Century Gothic"/>
              </a:rPr>
              <a:t> </a:t>
            </a:r>
            <a:r>
              <a:rPr lang="en-US" sz="4400" b="1" dirty="0" err="1">
                <a:solidFill>
                  <a:srgbClr val="3382CE"/>
                </a:solidFill>
                <a:latin typeface="Century Gothic"/>
                <a:cs typeface="Century Gothic"/>
              </a:rPr>
              <a:t>Karakter</a:t>
            </a:r>
            <a:r>
              <a:rPr lang="en-US" sz="4400" b="1" dirty="0">
                <a:solidFill>
                  <a:srgbClr val="3382CE"/>
                </a:solidFill>
                <a:latin typeface="Century Gothic"/>
                <a:cs typeface="Century Gothic"/>
              </a:rPr>
              <a:t> </a:t>
            </a:r>
          </a:p>
          <a:p>
            <a:pPr algn="r"/>
            <a:endParaRPr lang="id-ID" sz="2400" b="1" dirty="0">
              <a:latin typeface="Century Gothic"/>
              <a:cs typeface="Century Gothic"/>
            </a:endParaRPr>
          </a:p>
          <a:p>
            <a:pPr algn="r"/>
            <a:endParaRPr lang="en-US" sz="4400" b="1" dirty="0">
              <a:solidFill>
                <a:srgbClr val="3382CE"/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0086" y="5388935"/>
            <a:ext cx="5894218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80" b="1" dirty="0" smtClean="0">
                <a:latin typeface="Century Gothic"/>
                <a:cs typeface="Century Gothic"/>
              </a:rPr>
              <a:t>Tim </a:t>
            </a:r>
            <a:r>
              <a:rPr lang="en-US" sz="1680" b="1" dirty="0" err="1" smtClean="0">
                <a:latin typeface="Century Gothic"/>
                <a:cs typeface="Century Gothic"/>
              </a:rPr>
              <a:t>Pengembangan</a:t>
            </a:r>
            <a:r>
              <a:rPr lang="en-US" sz="1680" b="1" dirty="0" smtClean="0">
                <a:latin typeface="Century Gothic"/>
                <a:cs typeface="Century Gothic"/>
              </a:rPr>
              <a:t> </a:t>
            </a:r>
            <a:r>
              <a:rPr lang="en-US" sz="1680" b="1" dirty="0" err="1" smtClean="0">
                <a:latin typeface="Century Gothic"/>
                <a:cs typeface="Century Gothic"/>
              </a:rPr>
              <a:t>Kurikulum</a:t>
            </a:r>
            <a:r>
              <a:rPr lang="en-US" sz="1680" b="1" dirty="0" smtClean="0">
                <a:latin typeface="Century Gothic"/>
                <a:cs typeface="Century Gothic"/>
              </a:rPr>
              <a:t> </a:t>
            </a:r>
            <a:r>
              <a:rPr lang="en-US" sz="1680" b="1" dirty="0" err="1" smtClean="0">
                <a:latin typeface="Century Gothic"/>
                <a:cs typeface="Century Gothic"/>
              </a:rPr>
              <a:t>Provinsi</a:t>
            </a:r>
            <a:r>
              <a:rPr lang="en-US" sz="1680" b="1" dirty="0" smtClean="0">
                <a:latin typeface="Century Gothic"/>
                <a:cs typeface="Century Gothic"/>
              </a:rPr>
              <a:t> DKI Jakarta</a:t>
            </a:r>
            <a:endParaRPr lang="en-US" sz="1680" b="1" dirty="0"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26742" y="6041856"/>
            <a:ext cx="2490202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80" b="1" dirty="0" smtClean="0">
                <a:latin typeface="Century Gothic" panose="020B0502020202020204" pitchFamily="34" charset="0"/>
              </a:rPr>
              <a:t>Jakarta, 10 Mei </a:t>
            </a:r>
            <a:r>
              <a:rPr lang="en-US" sz="1680" b="1" dirty="0">
                <a:latin typeface="Century Gothic" panose="020B0502020202020204" pitchFamily="34" charset="0"/>
              </a:rPr>
              <a:t>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254" y="3188181"/>
            <a:ext cx="1032814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411480" algn="r"/>
            <a:r>
              <a:rPr lang="id-ID" sz="1920" b="1" dirty="0">
                <a:latin typeface="Century Gothic"/>
                <a:cs typeface="Century Gothic"/>
              </a:rPr>
              <a:t>Disampaikan pada </a:t>
            </a:r>
            <a:r>
              <a:rPr lang="en-US" sz="1920" b="1" dirty="0" smtClean="0">
                <a:latin typeface="Century Gothic"/>
                <a:cs typeface="Century Gothic"/>
              </a:rPr>
              <a:t>MGMP FISIKA </a:t>
            </a:r>
            <a:r>
              <a:rPr lang="en-US" sz="1920" b="1" dirty="0" err="1" smtClean="0">
                <a:latin typeface="Century Gothic"/>
                <a:cs typeface="Century Gothic"/>
              </a:rPr>
              <a:t>dalam</a:t>
            </a:r>
            <a:r>
              <a:rPr lang="en-US" sz="1920" b="1" dirty="0" smtClean="0">
                <a:latin typeface="Century Gothic"/>
                <a:cs typeface="Century Gothic"/>
              </a:rPr>
              <a:t> </a:t>
            </a:r>
            <a:r>
              <a:rPr lang="id-ID" sz="1920" b="1" dirty="0" smtClean="0">
                <a:latin typeface="Century Gothic"/>
                <a:cs typeface="Century Gothic"/>
              </a:rPr>
              <a:t>acara </a:t>
            </a:r>
            <a:r>
              <a:rPr lang="en-US" sz="1920" b="1" dirty="0" err="1" smtClean="0">
                <a:latin typeface="Century Gothic"/>
                <a:cs typeface="Century Gothic"/>
              </a:rPr>
              <a:t>Bimtek</a:t>
            </a:r>
            <a:r>
              <a:rPr lang="en-US" sz="1920" b="1" dirty="0" smtClean="0">
                <a:latin typeface="Century Gothic"/>
                <a:cs typeface="Century Gothic"/>
              </a:rPr>
              <a:t> </a:t>
            </a:r>
            <a:endParaRPr lang="en-US" sz="1920" b="1" dirty="0">
              <a:latin typeface="Century Gothic"/>
              <a:cs typeface="Century Gothic"/>
            </a:endParaRPr>
          </a:p>
          <a:p>
            <a:pPr marL="411480" indent="-411480" algn="r"/>
            <a:r>
              <a:rPr lang="en-US" sz="1920" b="1" dirty="0" err="1" smtClean="0">
                <a:latin typeface="Century Gothic"/>
                <a:cs typeface="Century Gothic"/>
              </a:rPr>
              <a:t>Penguatan</a:t>
            </a:r>
            <a:r>
              <a:rPr lang="en-US" sz="1920" b="1" dirty="0" smtClean="0">
                <a:latin typeface="Century Gothic"/>
                <a:cs typeface="Century Gothic"/>
              </a:rPr>
              <a:t> </a:t>
            </a:r>
            <a:r>
              <a:rPr lang="en-US" sz="1920" b="1" dirty="0" err="1" smtClean="0">
                <a:latin typeface="Century Gothic"/>
                <a:cs typeface="Century Gothic"/>
              </a:rPr>
              <a:t>Pendidikan</a:t>
            </a:r>
            <a:r>
              <a:rPr lang="en-US" sz="1920" b="1" dirty="0" smtClean="0">
                <a:latin typeface="Century Gothic"/>
                <a:cs typeface="Century Gothic"/>
              </a:rPr>
              <a:t> </a:t>
            </a:r>
            <a:r>
              <a:rPr lang="en-US" sz="1920" b="1" dirty="0" err="1" smtClean="0">
                <a:latin typeface="Century Gothic"/>
                <a:cs typeface="Century Gothic"/>
              </a:rPr>
              <a:t>Karakter</a:t>
            </a:r>
            <a:r>
              <a:rPr lang="en-US" sz="1920" b="1" dirty="0" smtClean="0">
                <a:latin typeface="Century Gothic"/>
                <a:cs typeface="Century Gothic"/>
              </a:rPr>
              <a:t>, PKG </a:t>
            </a:r>
            <a:r>
              <a:rPr lang="en-US" sz="1920" b="1" dirty="0" err="1" smtClean="0">
                <a:latin typeface="Century Gothic"/>
                <a:cs typeface="Century Gothic"/>
              </a:rPr>
              <a:t>dan</a:t>
            </a:r>
            <a:r>
              <a:rPr lang="en-US" sz="1920" b="1" dirty="0" smtClean="0">
                <a:latin typeface="Century Gothic"/>
                <a:cs typeface="Century Gothic"/>
              </a:rPr>
              <a:t> PKB </a:t>
            </a:r>
            <a:r>
              <a:rPr lang="en-US" sz="1920" b="1" dirty="0" err="1" smtClean="0">
                <a:latin typeface="Century Gothic"/>
                <a:cs typeface="Century Gothic"/>
              </a:rPr>
              <a:t>Tahun</a:t>
            </a:r>
            <a:r>
              <a:rPr lang="en-US" sz="1920" b="1" dirty="0" smtClean="0">
                <a:latin typeface="Century Gothic"/>
                <a:cs typeface="Century Gothic"/>
              </a:rPr>
              <a:t> 2017 </a:t>
            </a:r>
            <a:r>
              <a:rPr lang="en-US" sz="1920" b="1" dirty="0" err="1" smtClean="0">
                <a:latin typeface="Century Gothic"/>
                <a:cs typeface="Century Gothic"/>
              </a:rPr>
              <a:t>Provinsi</a:t>
            </a:r>
            <a:r>
              <a:rPr lang="en-US" sz="1920" b="1" dirty="0" smtClean="0">
                <a:latin typeface="Century Gothic"/>
                <a:cs typeface="Century Gothic"/>
              </a:rPr>
              <a:t> DKI Jakarta </a:t>
            </a:r>
            <a:r>
              <a:rPr lang="id-ID" sz="1920" b="1" dirty="0" smtClean="0">
                <a:latin typeface="Century Gothic"/>
                <a:cs typeface="Century Gothic"/>
              </a:rPr>
              <a:t> </a:t>
            </a:r>
            <a:endParaRPr lang="en-US" sz="1920" b="1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6083" y="536055"/>
            <a:ext cx="879132" cy="93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2742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1861" y="152400"/>
            <a:ext cx="8619309" cy="649146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6574971" y="1164771"/>
            <a:ext cx="3222172" cy="21553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9797143" y="174162"/>
            <a:ext cx="2024743" cy="21880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atin typeface="Arial Rounded MT Bold" pitchFamily="34" charset="0"/>
              </a:rPr>
              <a:t>4 </a:t>
            </a:r>
            <a:r>
              <a:rPr lang="en-US" dirty="0" err="1" smtClean="0">
                <a:latin typeface="Arial Rounded MT Bold" pitchFamily="34" charset="0"/>
              </a:rPr>
              <a:t>Pilar</a:t>
            </a:r>
            <a:r>
              <a:rPr lang="en-US" dirty="0" smtClean="0">
                <a:latin typeface="Arial Rounded MT Bold" pitchFamily="34" charset="0"/>
              </a:rPr>
              <a:t>/</a:t>
            </a:r>
            <a:r>
              <a:rPr lang="en-US" dirty="0" err="1" smtClean="0">
                <a:latin typeface="Arial Rounded MT Bold" pitchFamily="34" charset="0"/>
              </a:rPr>
              <a:t>Dasar</a:t>
            </a:r>
            <a:endParaRPr lang="en-US" dirty="0" smtClean="0">
              <a:latin typeface="Arial Rounded MT Bold" pitchFamily="34" charset="0"/>
            </a:endParaRPr>
          </a:p>
          <a:p>
            <a:pPr marL="342900" indent="-342900">
              <a:buAutoNum type="arabicPeriod"/>
            </a:pPr>
            <a:r>
              <a:rPr lang="en-US" dirty="0" err="1" smtClean="0">
                <a:latin typeface="Arial Rounded MT Bold" pitchFamily="34" charset="0"/>
              </a:rPr>
              <a:t>Pancasila</a:t>
            </a:r>
            <a:endParaRPr lang="en-US" dirty="0" smtClean="0">
              <a:latin typeface="Arial Rounded MT Bold" pitchFamily="34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latin typeface="Arial Rounded MT Bold" pitchFamily="34" charset="0"/>
              </a:rPr>
              <a:t>UUD NRI Tahun1945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Arial Rounded MT Bold" pitchFamily="34" charset="0"/>
              </a:rPr>
              <a:t>NKRI</a:t>
            </a:r>
          </a:p>
          <a:p>
            <a:pPr marL="342900" indent="-342900">
              <a:buAutoNum type="arabicPeriod"/>
            </a:pPr>
            <a:r>
              <a:rPr lang="en-US" dirty="0" err="1" smtClean="0">
                <a:latin typeface="Arial Rounded MT Bold" pitchFamily="34" charset="0"/>
              </a:rPr>
              <a:t>Bhineka</a:t>
            </a:r>
            <a:r>
              <a:rPr lang="en-US" dirty="0" smtClean="0">
                <a:latin typeface="Arial Rounded MT Bold" pitchFamily="34" charset="0"/>
              </a:rPr>
              <a:t> Tunggal </a:t>
            </a:r>
            <a:r>
              <a:rPr lang="en-US" dirty="0" err="1" smtClean="0">
                <a:latin typeface="Arial Rounded MT Bold" pitchFamily="34" charset="0"/>
              </a:rPr>
              <a:t>Ika</a:t>
            </a:r>
            <a:endParaRPr 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4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4209330" y="925398"/>
            <a:ext cx="457200" cy="3657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866930" y="1016838"/>
            <a:ext cx="457200" cy="3657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70155" y="1016840"/>
            <a:ext cx="10151504" cy="5316915"/>
            <a:chOff x="605364" y="810772"/>
            <a:chExt cx="11279451" cy="590768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" name="TextBox 5"/>
            <p:cNvSpPr txBox="1"/>
            <p:nvPr/>
          </p:nvSpPr>
          <p:spPr>
            <a:xfrm>
              <a:off x="605365" y="810772"/>
              <a:ext cx="3537243" cy="4196022"/>
            </a:xfrm>
            <a:prstGeom prst="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spAutoFit/>
            </a:bodyPr>
            <a:lstStyle/>
            <a:p>
              <a:pPr algn="ctr" defTabSz="548640"/>
              <a:r>
                <a:rPr lang="id-ID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FOKUS PENGUATAN PENDIDIKAN KARAKTER</a:t>
              </a:r>
            </a:p>
            <a:p>
              <a:pPr defTabSz="548640"/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1. Struktur Program</a:t>
              </a:r>
            </a:p>
            <a:p>
              <a:pPr marL="257170" indent="-97153" defTabSz="548640">
                <a:buFont typeface="Wingdings" charset="2"/>
                <a:buChar char="§"/>
              </a:pPr>
              <a:r>
                <a:rPr lang="id-ID" sz="126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  <a:sym typeface="Wingdings" panose="05000000000000000000" pitchFamily="2" charset="2"/>
                </a:rPr>
                <a:t>Jenjang dan Kelas</a:t>
              </a:r>
            </a:p>
            <a:p>
              <a:pPr marL="257170" indent="-97153" defTabSz="548640">
                <a:buFont typeface="Wingdings" charset="2"/>
                <a:buChar char="§"/>
              </a:pPr>
              <a:r>
                <a:rPr lang="id-ID" sz="126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  <a:sym typeface="Wingdings" panose="05000000000000000000" pitchFamily="2" charset="2"/>
                </a:rPr>
                <a:t>Ekosistem Sekolah</a:t>
              </a:r>
            </a:p>
            <a:p>
              <a:pPr marL="257170" indent="-97153" defTabSz="548640">
                <a:buFont typeface="Wingdings" charset="2"/>
                <a:buChar char="§"/>
              </a:pPr>
              <a:r>
                <a:rPr lang="id-ID" sz="126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  <a:sym typeface="Wingdings" panose="05000000000000000000" pitchFamily="2" charset="2"/>
                </a:rPr>
                <a:t>Penguatan kapasitas guru</a:t>
              </a:r>
            </a:p>
            <a:p>
              <a:pPr defTabSz="548640"/>
              <a:endParaRPr lang="id-ID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defTabSz="548640"/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2. Struktur Kurikulum</a:t>
              </a:r>
            </a:p>
            <a:p>
              <a:pPr marL="257170" indent="-97153" defTabSz="548640">
                <a:buFont typeface="Wingdings" charset="2"/>
                <a:buChar char="§"/>
              </a:pPr>
              <a:r>
                <a:rPr lang="id-ID" sz="126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  <a:sym typeface="Wingdings" panose="05000000000000000000" pitchFamily="2" charset="2"/>
                </a:rPr>
                <a:t>PPK melalui kegiatan Intra-kurikuler dan </a:t>
              </a:r>
              <a:r>
                <a:rPr lang="id-ID" sz="126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  <a:sym typeface="Wingdings" panose="05000000000000000000" pitchFamily="2" charset="2"/>
                </a:rPr>
                <a:t>ko</a:t>
              </a:r>
              <a:r>
                <a:rPr lang="id-ID" sz="126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  <a:sym typeface="Wingdings" panose="05000000000000000000" pitchFamily="2" charset="2"/>
                </a:rPr>
                <a:t>-kurikuler</a:t>
              </a:r>
            </a:p>
            <a:p>
              <a:pPr marL="257170" indent="-97153" defTabSz="548640">
                <a:buFont typeface="Wingdings" charset="2"/>
                <a:buChar char="§"/>
              </a:pPr>
              <a:r>
                <a:rPr lang="id-ID" sz="126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  <a:sym typeface="Wingdings" panose="05000000000000000000" pitchFamily="2" charset="2"/>
                </a:rPr>
                <a:t>PPK melalui kegiatan Ekstra-kurikuler</a:t>
              </a:r>
            </a:p>
            <a:p>
              <a:pPr marL="257170" indent="-97153" defTabSz="548640">
                <a:buFont typeface="Wingdings" charset="2"/>
                <a:buChar char="§"/>
              </a:pPr>
              <a:r>
                <a:rPr lang="id-ID" sz="126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  <a:sym typeface="Wingdings" panose="05000000000000000000" pitchFamily="2" charset="2"/>
                </a:rPr>
                <a:t>PPK melalui kegiatan non-kurikuler</a:t>
              </a:r>
              <a:endParaRPr lang="id-ID" sz="126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defTabSz="548640"/>
              <a:endParaRPr lang="id-ID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defTabSz="548640"/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3. Struktur Kegiatan</a:t>
              </a:r>
            </a:p>
            <a:p>
              <a:pPr marL="257170" indent="-97153" defTabSz="548640">
                <a:buFont typeface="Wingdings" charset="2"/>
                <a:buChar char="§"/>
              </a:pPr>
              <a:r>
                <a:rPr lang="id-ID" sz="126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Praksis Kegiatan Pembentukan Karakter di lingkungan sekolah berdasarkan 4 dimensi pengolahan karakter Ki Hadjar Dewantara (Olah pikir, Olah hati, Olah rasa/karsa, Olah raga</a:t>
              </a: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)</a:t>
              </a:r>
              <a:endParaRPr lang="en-US" sz="3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257170" indent="-97153" defTabSz="548640">
                <a:buFont typeface="Wingdings" charset="2"/>
                <a:buChar char="§"/>
              </a:pPr>
              <a:endParaRPr lang="en-US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67389" y="810772"/>
              <a:ext cx="3665209" cy="964367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spAutoFit/>
            </a:bodyPr>
            <a:lstStyle/>
            <a:p>
              <a:pPr algn="ctr" defTabSz="548640"/>
              <a:r>
                <a:rPr lang="id-ID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PENDIDIKAN KARAKTER BERBASIS KELAS</a:t>
              </a:r>
            </a:p>
            <a:p>
              <a:pPr marL="251454" indent="-251454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Integrasi dalam mata pelajaran</a:t>
              </a:r>
            </a:p>
            <a:p>
              <a:pPr marL="251454" indent="-251454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Optimalisasi muatan lokal</a:t>
              </a:r>
            </a:p>
            <a:p>
              <a:pPr marL="251454" indent="-251454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Manajemen kelas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9743" y="3452373"/>
              <a:ext cx="3649043" cy="152178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spAutoFit/>
            </a:bodyPr>
            <a:lstStyle/>
            <a:p>
              <a:pPr algn="ctr" defTabSz="548640"/>
              <a:r>
                <a:rPr lang="id-ID" sz="110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PENDIDIKAN KARAKTER BERBASIS </a:t>
              </a:r>
              <a:r>
                <a:rPr lang="en-US" sz="110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MASYARAKAT</a:t>
              </a:r>
              <a:endParaRPr lang="id-ID" sz="1100" b="1" dirty="0">
                <a:solidFill>
                  <a:srgbClr val="00B0F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257170" indent="-257170" defTabSz="548640">
                <a:buFont typeface="Wingdings" charset="2"/>
                <a:buChar char="§"/>
              </a:pPr>
              <a:r>
                <a:rPr lang="en-US" sz="120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Orang </a:t>
              </a:r>
              <a:r>
                <a:rPr lang="en-US" sz="120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tua</a:t>
              </a:r>
              <a:endParaRPr lang="en-US" sz="12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257170" indent="-257170" defTabSz="548640">
                <a:buFont typeface="Wingdings" charset="2"/>
                <a:buChar char="§"/>
              </a:pPr>
              <a:r>
                <a:rPr lang="en-US" sz="120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Komite</a:t>
              </a:r>
              <a:r>
                <a:rPr lang="en-US" sz="120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en-US" sz="120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Sekolah</a:t>
              </a:r>
              <a:endParaRPr lang="id-ID" sz="12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257170" indent="-257170" defTabSz="548640">
                <a:buFont typeface="Wingdings" charset="2"/>
                <a:buChar char="§"/>
              </a:pPr>
              <a:r>
                <a:rPr lang="id-ID" sz="120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Dunia usaha</a:t>
              </a:r>
            </a:p>
            <a:p>
              <a:pPr marL="257170" indent="-257170" defTabSz="548640">
                <a:buFont typeface="Wingdings" charset="2"/>
                <a:buChar char="§"/>
              </a:pPr>
              <a:r>
                <a:rPr lang="id-ID" sz="120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Akademisi, pegiat pendidikan</a:t>
              </a:r>
              <a:endParaRPr lang="en-US" sz="12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257170" indent="-257170" defTabSz="548640">
                <a:buFont typeface="Wingdings" charset="2"/>
                <a:buChar char="§"/>
              </a:pPr>
              <a:r>
                <a:rPr lang="en-US" sz="120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Pelaku</a:t>
              </a:r>
              <a:r>
                <a:rPr lang="en-US" sz="120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en-US" sz="120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Seni</a:t>
              </a:r>
              <a:r>
                <a:rPr lang="en-US" sz="120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&amp; </a:t>
              </a:r>
              <a:r>
                <a:rPr lang="en-US" sz="120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Budaya</a:t>
              </a:r>
              <a:r>
                <a:rPr lang="en-US" sz="120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, Bahasa &amp; Sastra</a:t>
              </a:r>
            </a:p>
            <a:p>
              <a:pPr marL="257170" indent="-257170" defTabSz="548640">
                <a:buFont typeface="Wingdings" charset="2"/>
                <a:buChar char="§"/>
              </a:pPr>
              <a:r>
                <a:rPr lang="id-ID" sz="120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Pemerintah </a:t>
              </a:r>
              <a:r>
                <a:rPr lang="en-US" sz="120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&amp; </a:t>
              </a:r>
              <a:r>
                <a:rPr lang="en-US" sz="120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Pemda</a:t>
              </a:r>
              <a:endParaRPr lang="en-US" sz="120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632181" y="810772"/>
              <a:ext cx="3250056" cy="441146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spAutoFit/>
            </a:bodyPr>
            <a:lstStyle/>
            <a:p>
              <a:pPr algn="ctr" defTabSz="548640"/>
              <a:r>
                <a:rPr lang="en-US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KELUARAN</a:t>
              </a:r>
              <a:endParaRPr lang="id-ID" sz="1260" b="1" dirty="0">
                <a:solidFill>
                  <a:srgbClr val="00B0F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algn="ctr" defTabSz="548640"/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Pembentukan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individu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yang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memiliki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karakter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(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Generasi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Emas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2045)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dengan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dibekali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keterampilan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en-US" sz="1260" b="1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abad</a:t>
              </a:r>
              <a:r>
                <a:rPr lang="en-US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21</a:t>
              </a:r>
            </a:p>
            <a:p>
              <a:pPr algn="ctr" defTabSz="548640"/>
              <a:endParaRPr lang="id-ID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algn="ctr" defTabSz="548640"/>
              <a:r>
                <a:rPr lang="en-US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HASIL</a:t>
              </a:r>
              <a:endParaRPr lang="id-ID" sz="1260" b="1" dirty="0">
                <a:solidFill>
                  <a:srgbClr val="00B0F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160016" indent="-160016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Olah </a:t>
              </a:r>
              <a:r>
                <a:rPr lang="id-ID" sz="1260" b="1" dirty="0" err="1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pik</a:t>
              </a:r>
              <a:r>
                <a:rPr lang="en-US" sz="1260" b="1" dirty="0" err="1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ir</a:t>
              </a:r>
              <a:r>
                <a:rPr lang="en-US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: </a:t>
              </a: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Individu yang memiliki keunggulan akademis sebagai hasil pembelajaran dan pembelajar sepanjang hayat</a:t>
              </a:r>
              <a:endParaRPr lang="en-US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160016" indent="-160016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Olah hati</a:t>
              </a:r>
              <a:r>
                <a:rPr lang="en-US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: </a:t>
              </a: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Individu yang memiliki kerohanian mendalam, beriman dan bertakwa</a:t>
              </a:r>
              <a:endParaRPr lang="en-US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160016" indent="-160016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Olah rasa dan karsa</a:t>
              </a:r>
              <a:r>
                <a:rPr lang="en-US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:  </a:t>
              </a: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Individu yang memiliki integritas moral, rasa berkesenian dan berkebudayaan</a:t>
              </a:r>
              <a:endParaRPr lang="id-ID" sz="126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160016" indent="-160016" defTabSz="548640">
                <a:buFont typeface="Wingdings" charset="2"/>
                <a:buChar char="§"/>
              </a:pPr>
              <a:r>
                <a:rPr lang="id-ID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Olah raga</a:t>
              </a:r>
              <a:r>
                <a:rPr lang="en-US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:</a:t>
              </a:r>
              <a:r>
                <a:rPr lang="id-ID" sz="126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id-ID" sz="1260" b="1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Individu yang sehat dan mampu berpartisipasi aktif sebagai warga negara</a:t>
              </a:r>
              <a:endParaRPr lang="en-US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160016" indent="-160016" defTabSz="548640">
                <a:buFont typeface="Wingdings" charset="2"/>
                <a:buChar char="§"/>
              </a:pPr>
              <a:endParaRPr lang="id-ID" sz="126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5364" y="5179574"/>
              <a:ext cx="11279451" cy="1538884"/>
            </a:xfrm>
            <a:prstGeom prst="rect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spAutoFit/>
            </a:bodyPr>
            <a:lstStyle/>
            <a:p>
              <a:pPr algn="ctr" defTabSz="548640"/>
              <a:r>
                <a:rPr lang="id-ID" sz="1200" b="1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PELIBATAN PUBLIK</a:t>
              </a:r>
            </a:p>
            <a:p>
              <a:pPr defTabSz="548640"/>
              <a:r>
                <a:rPr lang="id-ID" sz="1200" b="1" u="sng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Orang tua	             Komite Sekolah	        Dunia Usaha                Akademisi/Pegiat Pendidikan                  </a:t>
              </a:r>
              <a:r>
                <a:rPr lang="en-US" sz="1200" b="1" u="sng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id-ID" sz="1200" b="1" u="sng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Pelaku Seni &amp; Budaya  </a:t>
              </a:r>
              <a:r>
                <a:rPr lang="en-US" sz="1200" b="1" u="sng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    </a:t>
              </a:r>
              <a:r>
                <a:rPr lang="id-ID" sz="1200" b="1" u="sng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Pemerintah </a:t>
              </a:r>
              <a:r>
                <a:rPr lang="en-US" sz="1200" b="1" u="sng" dirty="0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&amp; </a:t>
              </a:r>
              <a:r>
                <a:rPr lang="en-US" sz="1200" b="1" u="sng" dirty="0" err="1">
                  <a:solidFill>
                    <a:srgbClr val="00B0F0"/>
                  </a:solidFill>
                  <a:latin typeface="Arial Narrow" charset="0"/>
                  <a:ea typeface="Arial Narrow" charset="0"/>
                  <a:cs typeface="Arial Narrow" charset="0"/>
                </a:rPr>
                <a:t>Pemda</a:t>
              </a:r>
              <a:endParaRPr lang="id-ID" sz="1200" b="1" u="sng" dirty="0">
                <a:solidFill>
                  <a:srgbClr val="00B0F0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defTabSz="548640"/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Komunikasi	             Mediasi	   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 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CSR	  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Partisipasi                 	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	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Sumber belajar     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Kolaborasi sumber daya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: </a:t>
              </a:r>
              <a:endParaRPr lang="id-ID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defTabSz="548640"/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Komitmen 	             Mobilisasi sumber daya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S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umber Belajar    </a:t>
              </a:r>
              <a:r>
                <a:rPr lang="en-AU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A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dvokasi ABK/kelompok Marjinal	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en-US" sz="120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Komunitas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Bahasa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</a:t>
              </a:r>
              <a:r>
                <a:rPr lang="en-US" sz="120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Kemdagri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,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id-ID" sz="1200" dirty="0">
                  <a:solidFill>
                    <a:schemeClr val="tx1"/>
                  </a:solidFill>
                  <a:latin typeface="Arial Narrow" charset="0"/>
                  <a:ea typeface="Arial Narrow" charset="0"/>
                  <a:cs typeface="Arial Narrow" charset="0"/>
                </a:rPr>
                <a:t>Kemenag,</a:t>
              </a:r>
              <a:r>
                <a:rPr lang="en-US" sz="1200" dirty="0">
                  <a:solidFill>
                    <a:schemeClr val="tx1"/>
                  </a:solidFill>
                  <a:latin typeface="Arial Narrow" charset="0"/>
                  <a:ea typeface="Arial Narrow" charset="0"/>
                  <a:cs typeface="Arial Narrow" charset="0"/>
                </a:rPr>
                <a:t>  </a:t>
              </a:r>
              <a:r>
                <a:rPr lang="id-ID" sz="1200" dirty="0">
                  <a:solidFill>
                    <a:schemeClr val="tx1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Konsistensi  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    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Pengawasan             	 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Media Massa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Literasi		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                      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Taman Budaya       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</a:t>
              </a:r>
              <a:r>
                <a:rPr lang="en-US" sz="120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Kemenkes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, </a:t>
              </a:r>
              <a:r>
                <a:rPr lang="en-US" sz="120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Kemenhan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,</a:t>
              </a:r>
              <a:endParaRPr lang="id-ID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defTabSz="548640"/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Finansial                                                                                                             Program inovasi		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      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Sanggar Seni	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</a:t>
              </a:r>
              <a:r>
                <a:rPr lang="en-US" sz="120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Kemenkopolhukam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, TNI/</a:t>
              </a:r>
              <a:r>
                <a:rPr lang="en-US" sz="120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Polri</a:t>
              </a:r>
              <a:endParaRPr lang="id-ID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defTabSz="548640"/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Berbagi Pengetahua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n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	                        					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                                          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Museum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	</a:t>
              </a:r>
              <a:r>
                <a:rPr lang="id-ID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          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   </a:t>
              </a:r>
              <a:r>
                <a:rPr lang="en-US" sz="120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Pemprov</a:t>
              </a:r>
              <a:r>
                <a:rPr lang="en-US" sz="1200" dirty="0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/Kota/</a:t>
              </a:r>
              <a:r>
                <a:rPr lang="en-US" sz="1200" dirty="0" err="1">
                  <a:solidFill>
                    <a:prstClr val="black"/>
                  </a:solidFill>
                  <a:latin typeface="Arial Narrow" charset="0"/>
                  <a:ea typeface="Arial Narrow" charset="0"/>
                  <a:cs typeface="Arial Narrow" charset="0"/>
                </a:rPr>
                <a:t>Kab</a:t>
              </a:r>
              <a:endParaRPr lang="id-ID" sz="120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cxnSp>
          <p:nvCxnSpPr>
            <p:cNvPr id="11" name="Straight Arrow Connector 10"/>
            <p:cNvCxnSpPr>
              <a:endCxn id="7" idx="1"/>
            </p:cNvCxnSpPr>
            <p:nvPr/>
          </p:nvCxnSpPr>
          <p:spPr>
            <a:xfrm>
              <a:off x="4181411" y="1287826"/>
              <a:ext cx="385978" cy="5130"/>
            </a:xfrm>
            <a:prstGeom prst="straightConnector1">
              <a:avLst/>
            </a:prstGeom>
            <a:grpFill/>
            <a:ln w="381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8305154" y="2780038"/>
              <a:ext cx="326611" cy="1309390"/>
            </a:xfrm>
            <a:prstGeom prst="straightConnector1">
              <a:avLst/>
            </a:prstGeom>
            <a:grpFill/>
            <a:ln w="381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cxnSpLocks/>
              <a:stCxn id="7" idx="3"/>
              <a:endCxn id="9" idx="1"/>
            </p:cNvCxnSpPr>
            <p:nvPr/>
          </p:nvCxnSpPr>
          <p:spPr>
            <a:xfrm>
              <a:off x="8232598" y="1292956"/>
              <a:ext cx="399583" cy="1723550"/>
            </a:xfrm>
            <a:prstGeom prst="straightConnector1">
              <a:avLst/>
            </a:prstGeom>
            <a:grpFill/>
            <a:ln w="381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4372798" y="850927"/>
              <a:ext cx="10064" cy="4176841"/>
            </a:xfrm>
            <a:prstGeom prst="straightConnector1">
              <a:avLst/>
            </a:prstGeom>
            <a:grpFill/>
            <a:ln w="38100">
              <a:noFill/>
              <a:prstDash val="sysDot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4613466" y="1896220"/>
            <a:ext cx="3343706" cy="14496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algn="ctr" defTabSz="548640"/>
            <a:r>
              <a:rPr lang="id-ID" sz="1260" b="1" dirty="0">
                <a:solidFill>
                  <a:srgbClr val="00B0F0"/>
                </a:solidFill>
                <a:latin typeface="Arial Narrow" charset="0"/>
                <a:ea typeface="Arial Narrow" charset="0"/>
                <a:cs typeface="Arial Narrow" charset="0"/>
              </a:rPr>
              <a:t>PENDIDIKAN KARAKTER BERBASIS</a:t>
            </a:r>
          </a:p>
          <a:p>
            <a:pPr algn="ctr" defTabSz="548640"/>
            <a:r>
              <a:rPr lang="en-US" sz="1260" b="1" dirty="0">
                <a:solidFill>
                  <a:srgbClr val="00B0F0"/>
                </a:solidFill>
                <a:latin typeface="Arial Narrow" charset="0"/>
                <a:ea typeface="Arial Narrow" charset="0"/>
                <a:cs typeface="Arial Narrow" charset="0"/>
              </a:rPr>
              <a:t>BUDAYA</a:t>
            </a:r>
            <a:r>
              <a:rPr lang="id-ID" sz="1260" b="1" dirty="0">
                <a:solidFill>
                  <a:srgbClr val="00B0F0"/>
                </a:solidFill>
                <a:latin typeface="Arial Narrow" charset="0"/>
                <a:ea typeface="Arial Narrow" charset="0"/>
                <a:cs typeface="Arial Narrow" charset="0"/>
              </a:rPr>
              <a:t> SEKOLAH</a:t>
            </a:r>
          </a:p>
          <a:p>
            <a:pPr marL="257170" indent="-257170" defTabSz="548640">
              <a:buFont typeface="Wingdings" charset="2"/>
              <a:buChar char="§"/>
            </a:pPr>
            <a:r>
              <a:rPr lang="id-ID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Pembiasaan nilai-nilai dalam keseharian sekolah</a:t>
            </a:r>
          </a:p>
          <a:p>
            <a:pPr marL="257170" indent="-257170" defTabSz="548640">
              <a:buFont typeface="Wingdings" charset="2"/>
              <a:buChar char="§"/>
            </a:pPr>
            <a:r>
              <a:rPr lang="id-ID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Keteladanan pendidik</a:t>
            </a:r>
          </a:p>
          <a:p>
            <a:pPr marL="257170" indent="-257170" defTabSz="548640">
              <a:buFont typeface="Wingdings" charset="2"/>
              <a:buChar char="§"/>
            </a:pPr>
            <a:r>
              <a:rPr lang="id-ID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Ekosistem sekolah</a:t>
            </a:r>
          </a:p>
          <a:p>
            <a:pPr marL="257170" indent="-257170" defTabSz="548640">
              <a:buFont typeface="Wingdings" charset="2"/>
              <a:buChar char="§"/>
            </a:pPr>
            <a:r>
              <a:rPr lang="id-ID" sz="1260" b="1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Norma, peraturan, dan tradisi sekolah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266480" y="1622743"/>
            <a:ext cx="388620" cy="114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34733" y="1634173"/>
            <a:ext cx="11899" cy="249162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266483" y="2881948"/>
            <a:ext cx="400050" cy="95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266483" y="4103053"/>
            <a:ext cx="400050" cy="7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7775490" y="4674438"/>
            <a:ext cx="0" cy="2980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7924083" y="1624504"/>
            <a:ext cx="396320" cy="114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7924083" y="2721812"/>
            <a:ext cx="394086" cy="95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7917812" y="4134613"/>
            <a:ext cx="410045" cy="109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775490" y="3119958"/>
            <a:ext cx="0" cy="2980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775490" y="1633212"/>
            <a:ext cx="0" cy="2980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1" name="Title 1"/>
          <p:cNvSpPr txBox="1">
            <a:spLocks/>
          </p:cNvSpPr>
          <p:nvPr/>
        </p:nvSpPr>
        <p:spPr>
          <a:xfrm>
            <a:off x="1249680" y="333517"/>
            <a:ext cx="9686395" cy="594061"/>
          </a:xfrm>
          <a:prstGeom prst="rect">
            <a:avLst/>
          </a:prstGeom>
        </p:spPr>
        <p:txBody>
          <a:bodyPr vert="horz" lIns="82296" tIns="41148" rIns="82296" bIns="411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97280">
              <a:lnSpc>
                <a:spcPct val="120000"/>
              </a:lnSpc>
            </a:pPr>
            <a:r>
              <a:rPr lang="en-US" sz="216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IMPLEMENTASI KONSEP PPK</a:t>
            </a:r>
            <a:endParaRPr lang="en-AU" sz="2160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022080" y="6356986"/>
            <a:ext cx="2560320" cy="363854"/>
          </a:xfrm>
        </p:spPr>
        <p:txBody>
          <a:bodyPr/>
          <a:lstStyle/>
          <a:p>
            <a:pPr defTabSz="548640"/>
            <a:fld id="{0827BF28-B950-4BA2-B6C2-702EC9D54A6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8640"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8076879" y="1653467"/>
            <a:ext cx="11899" cy="249162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05941" y="866499"/>
            <a:ext cx="10994355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50616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428607" y="3779211"/>
            <a:ext cx="1216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Character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0658" y="871965"/>
            <a:ext cx="1685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800" b="1" noProof="1">
                <a:solidFill>
                  <a:srgbClr val="3382CE"/>
                </a:solidFill>
                <a:latin typeface="Century Gothic"/>
                <a:cs typeface="Century Gothic"/>
              </a:rPr>
              <a:t>Input</a:t>
            </a:r>
          </a:p>
        </p:txBody>
      </p:sp>
      <p:sp>
        <p:nvSpPr>
          <p:cNvPr id="4" name="Rectangle 3"/>
          <p:cNvSpPr/>
          <p:nvPr/>
        </p:nvSpPr>
        <p:spPr>
          <a:xfrm>
            <a:off x="737215" y="5705955"/>
            <a:ext cx="3683897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d-ID" sz="1320" b="1" dirty="0">
                <a:latin typeface="Century Gothic" pitchFamily="34" charset="0"/>
                <a:cs typeface="Century Gothic"/>
              </a:rPr>
              <a:t>Peng</a:t>
            </a:r>
            <a:r>
              <a:rPr lang="en-US" sz="1320" b="1" dirty="0" err="1">
                <a:latin typeface="Century Gothic" pitchFamily="34" charset="0"/>
                <a:cs typeface="Century Gothic"/>
              </a:rPr>
              <a:t>integrasian</a:t>
            </a:r>
            <a:r>
              <a:rPr lang="id-ID" sz="1320" b="1" dirty="0">
                <a:latin typeface="Century Gothic" pitchFamily="34" charset="0"/>
                <a:cs typeface="Century Gothic"/>
              </a:rPr>
              <a:t> </a:t>
            </a:r>
            <a:r>
              <a:rPr lang="en-US" sz="1320" b="1" dirty="0">
                <a:latin typeface="Century Gothic" pitchFamily="34" charset="0"/>
                <a:cs typeface="Century Gothic"/>
              </a:rPr>
              <a:t>Tri </a:t>
            </a:r>
            <a:r>
              <a:rPr lang="en-US" sz="1320" b="1" dirty="0" err="1">
                <a:latin typeface="Century Gothic" pitchFamily="34" charset="0"/>
                <a:cs typeface="Century Gothic"/>
              </a:rPr>
              <a:t>Pusat</a:t>
            </a:r>
            <a:r>
              <a:rPr lang="en-US" sz="1320" b="1" dirty="0">
                <a:latin typeface="Century Gothic" pitchFamily="34" charset="0"/>
                <a:cs typeface="Century Gothic"/>
              </a:rPr>
              <a:t> </a:t>
            </a:r>
            <a:r>
              <a:rPr lang="en-US" sz="1320" b="1" dirty="0" err="1">
                <a:latin typeface="Century Gothic" pitchFamily="34" charset="0"/>
                <a:cs typeface="Century Gothic"/>
              </a:rPr>
              <a:t>Pendidikan</a:t>
            </a:r>
            <a:r>
              <a:rPr lang="en-US" sz="1320" b="1" dirty="0">
                <a:latin typeface="Century Gothic" pitchFamily="34" charset="0"/>
                <a:cs typeface="Century Gothic"/>
              </a:rPr>
              <a:t> </a:t>
            </a:r>
            <a:r>
              <a:rPr lang="en-US" sz="1320" b="1" dirty="0" err="1">
                <a:latin typeface="Century Gothic" pitchFamily="34" charset="0"/>
                <a:cs typeface="Century Gothic"/>
              </a:rPr>
              <a:t>dengan</a:t>
            </a:r>
            <a:r>
              <a:rPr lang="en-US" sz="1320" b="1" dirty="0">
                <a:latin typeface="Century Gothic" pitchFamily="34" charset="0"/>
                <a:cs typeface="Century Gothic"/>
              </a:rPr>
              <a:t> I</a:t>
            </a:r>
            <a:r>
              <a:rPr lang="id-ID" sz="1320" b="1" dirty="0">
                <a:latin typeface="Century Gothic" pitchFamily="34" charset="0"/>
                <a:cs typeface="Century Gothic"/>
              </a:rPr>
              <a:t>ntrakurikuler, </a:t>
            </a:r>
          </a:p>
          <a:p>
            <a:pPr lvl="0" algn="ctr"/>
            <a:r>
              <a:rPr lang="id-ID" sz="1320" b="1" dirty="0">
                <a:latin typeface="Century Gothic" pitchFamily="34" charset="0"/>
                <a:cs typeface="Century Gothic"/>
              </a:rPr>
              <a:t>Ko-kurikuler, Ekstrakurikuler, dan Nonkurikuler di Sekolah</a:t>
            </a:r>
            <a:endParaRPr lang="en-US" sz="1320" b="1" dirty="0">
              <a:latin typeface="Century Gothic" pitchFamily="34" charset="0"/>
              <a:cs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00103" y="5740035"/>
            <a:ext cx="31465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320" b="1" dirty="0" err="1">
                <a:latin typeface="Century Gothic"/>
                <a:cs typeface="Century Gothic"/>
              </a:rPr>
              <a:t>Membangun</a:t>
            </a:r>
            <a:r>
              <a:rPr lang="en-US" sz="1320" b="1" dirty="0">
                <a:latin typeface="Century Gothic"/>
                <a:cs typeface="Century Gothic"/>
              </a:rPr>
              <a:t> </a:t>
            </a:r>
            <a:r>
              <a:rPr lang="en-US" sz="1320" b="1" dirty="0" err="1">
                <a:latin typeface="Century Gothic"/>
                <a:cs typeface="Century Gothic"/>
              </a:rPr>
              <a:t>Generasi</a:t>
            </a:r>
            <a:r>
              <a:rPr lang="en-US" sz="1320" b="1" dirty="0">
                <a:latin typeface="Century Gothic"/>
                <a:cs typeface="Century Gothic"/>
              </a:rPr>
              <a:t> </a:t>
            </a:r>
            <a:r>
              <a:rPr lang="en-US" sz="1320" b="1" dirty="0" err="1">
                <a:latin typeface="Century Gothic"/>
                <a:cs typeface="Century Gothic"/>
              </a:rPr>
              <a:t>Emas</a:t>
            </a:r>
            <a:r>
              <a:rPr lang="en-US" sz="1320" b="1" dirty="0">
                <a:latin typeface="Century Gothic"/>
                <a:cs typeface="Century Gothic"/>
              </a:rPr>
              <a:t> 2045 </a:t>
            </a:r>
            <a:r>
              <a:rPr lang="en-US" sz="1320" b="1" dirty="0" err="1">
                <a:latin typeface="Century Gothic"/>
                <a:cs typeface="Century Gothic"/>
              </a:rPr>
              <a:t>dengan</a:t>
            </a:r>
            <a:r>
              <a:rPr lang="en-US" sz="1320" b="1" dirty="0">
                <a:latin typeface="Century Gothic"/>
                <a:cs typeface="Century Gothic"/>
              </a:rPr>
              <a:t> </a:t>
            </a:r>
            <a:r>
              <a:rPr lang="en-US" sz="1320" b="1" dirty="0" err="1">
                <a:latin typeface="Century Gothic"/>
                <a:cs typeface="Century Gothic"/>
              </a:rPr>
              <a:t>dibekali</a:t>
            </a:r>
            <a:r>
              <a:rPr lang="en-US" sz="1320" b="1" dirty="0">
                <a:latin typeface="Century Gothic"/>
                <a:cs typeface="Century Gothic"/>
              </a:rPr>
              <a:t> </a:t>
            </a:r>
            <a:r>
              <a:rPr lang="en-US" sz="1320" b="1" dirty="0" err="1">
                <a:latin typeface="Century Gothic"/>
                <a:cs typeface="Century Gothic"/>
              </a:rPr>
              <a:t>Keterampilan</a:t>
            </a:r>
            <a:r>
              <a:rPr lang="en-US" sz="1320" b="1" dirty="0">
                <a:latin typeface="Century Gothic"/>
                <a:cs typeface="Century Gothic"/>
              </a:rPr>
              <a:t> Abad 21</a:t>
            </a:r>
          </a:p>
          <a:p>
            <a:pPr lvl="0" algn="ctr"/>
            <a:endParaRPr lang="en-US" sz="1320" dirty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69" y="871965"/>
            <a:ext cx="2451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800" b="1" noProof="1">
                <a:solidFill>
                  <a:srgbClr val="3382CE"/>
                </a:solidFill>
                <a:latin typeface="Century Gothic"/>
                <a:cs typeface="Century Gothic"/>
              </a:rPr>
              <a:t>Pro</a:t>
            </a:r>
            <a:r>
              <a:rPr lang="en-US" sz="4800" b="1" noProof="1">
                <a:solidFill>
                  <a:srgbClr val="3382CE"/>
                </a:solidFill>
                <a:latin typeface="Century Gothic"/>
                <a:cs typeface="Century Gothic"/>
              </a:rPr>
              <a:t>c</a:t>
            </a:r>
            <a:r>
              <a:rPr lang="id-ID" sz="4800" b="1" noProof="1">
                <a:solidFill>
                  <a:srgbClr val="3382CE"/>
                </a:solidFill>
                <a:latin typeface="Century Gothic"/>
                <a:cs typeface="Century Gothic"/>
              </a:rPr>
              <a:t>es</a:t>
            </a:r>
            <a:r>
              <a:rPr lang="en-US" sz="4800" b="1" noProof="1">
                <a:solidFill>
                  <a:srgbClr val="3382CE"/>
                </a:solidFill>
                <a:latin typeface="Century Gothic"/>
                <a:cs typeface="Century Gothic"/>
              </a:rPr>
              <a:t>s</a:t>
            </a:r>
            <a:endParaRPr lang="id-ID" sz="4800" b="1" noProof="1">
              <a:solidFill>
                <a:srgbClr val="3382CE"/>
              </a:solidFill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1050" y="871965"/>
            <a:ext cx="22156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800" b="1" noProof="1">
                <a:solidFill>
                  <a:srgbClr val="3382CE"/>
                </a:solidFill>
                <a:latin typeface="Century Gothic"/>
                <a:cs typeface="Century Gothic"/>
              </a:rPr>
              <a:t>Output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6969" y="342102"/>
            <a:ext cx="847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Helvetica "/>
              </a:rPr>
              <a:t>SISTEM PENGUATAN PENDIDIKAN KARAKTER</a:t>
            </a:r>
          </a:p>
        </p:txBody>
      </p:sp>
      <p:pic>
        <p:nvPicPr>
          <p:cNvPr id="1026" name="Picture 2" descr="http://i2.wp.com/jakartagreater.com/wp-content/uploads/2015/10/bela-negara-1.jpg?resize=350%2C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0246" y="2256554"/>
            <a:ext cx="3197460" cy="252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Down Arrow 24"/>
          <p:cNvSpPr/>
          <p:nvPr/>
        </p:nvSpPr>
        <p:spPr>
          <a:xfrm>
            <a:off x="2274365" y="5207133"/>
            <a:ext cx="609598" cy="46471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160" b="1" dirty="0">
                <a:latin typeface="Avenir Next" charset="0"/>
                <a:ea typeface="Avenir Next" charset="0"/>
                <a:cs typeface="Avenir Next" charset="0"/>
              </a:rPr>
              <a:t>1</a:t>
            </a:r>
          </a:p>
        </p:txBody>
      </p:sp>
      <p:sp>
        <p:nvSpPr>
          <p:cNvPr id="27" name="Down Arrow 26"/>
          <p:cNvSpPr/>
          <p:nvPr/>
        </p:nvSpPr>
        <p:spPr>
          <a:xfrm>
            <a:off x="9181171" y="5172125"/>
            <a:ext cx="609598" cy="46471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60" b="1" dirty="0">
                <a:latin typeface="Avenir Next" charset="0"/>
                <a:ea typeface="Avenir Next" charset="0"/>
                <a:cs typeface="Avenir Next" charset="0"/>
              </a:rPr>
              <a:t>3</a:t>
            </a:r>
            <a:endParaRPr lang="id-ID" sz="216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941631" y="1104730"/>
            <a:ext cx="428207" cy="4638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9" name="Right Arrow 28"/>
          <p:cNvSpPr/>
          <p:nvPr/>
        </p:nvSpPr>
        <p:spPr>
          <a:xfrm>
            <a:off x="7634174" y="1102317"/>
            <a:ext cx="428207" cy="4638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24" name="Oval 1023"/>
          <p:cNvSpPr/>
          <p:nvPr/>
        </p:nvSpPr>
        <p:spPr>
          <a:xfrm>
            <a:off x="1065168" y="1704056"/>
            <a:ext cx="3355944" cy="330524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graphicFrame>
        <p:nvGraphicFramePr>
          <p:cNvPr id="13" name="Diagram 12"/>
          <p:cNvGraphicFramePr/>
          <p:nvPr>
            <p:extLst/>
          </p:nvPr>
        </p:nvGraphicFramePr>
        <p:xfrm>
          <a:off x="1450760" y="1747330"/>
          <a:ext cx="2560592" cy="2627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TextBox 33"/>
          <p:cNvSpPr txBox="1"/>
          <p:nvPr/>
        </p:nvSpPr>
        <p:spPr>
          <a:xfrm rot="17826524">
            <a:off x="1022176" y="2340317"/>
            <a:ext cx="221170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SEKOLAH</a:t>
            </a:r>
          </a:p>
        </p:txBody>
      </p:sp>
      <p:sp>
        <p:nvSpPr>
          <p:cNvPr id="35" name="TextBox 34"/>
          <p:cNvSpPr txBox="1"/>
          <p:nvPr/>
        </p:nvSpPr>
        <p:spPr>
          <a:xfrm rot="3779623">
            <a:off x="2556014" y="3077007"/>
            <a:ext cx="2211701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>
                <a:solidFill>
                  <a:schemeClr val="bg1"/>
                </a:solidFill>
                <a:latin typeface="Century Gothic" panose="020B0502020202020204" pitchFamily="34" charset="0"/>
              </a:rPr>
              <a:t>ORANG TUA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927934" y="4308033"/>
            <a:ext cx="2211701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MASYARAKAT</a:t>
            </a:r>
          </a:p>
        </p:txBody>
      </p:sp>
      <p:graphicFrame>
        <p:nvGraphicFramePr>
          <p:cNvPr id="37" name="Diagram 36"/>
          <p:cNvGraphicFramePr/>
          <p:nvPr>
            <p:extLst/>
          </p:nvPr>
        </p:nvGraphicFramePr>
        <p:xfrm>
          <a:off x="4482995" y="1558150"/>
          <a:ext cx="3218491" cy="3843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Rectangle 20"/>
          <p:cNvSpPr/>
          <p:nvPr/>
        </p:nvSpPr>
        <p:spPr>
          <a:xfrm>
            <a:off x="4315671" y="5737832"/>
            <a:ext cx="34398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id-ID" sz="1320" b="1" dirty="0">
                <a:latin typeface="Century Gothic" pitchFamily="34" charset="0"/>
                <a:cs typeface="Century Gothic"/>
              </a:rPr>
              <a:t>Penguatan </a:t>
            </a:r>
            <a:r>
              <a:rPr lang="en-US" sz="1320" b="1" dirty="0" err="1">
                <a:latin typeface="Century Gothic" pitchFamily="34" charset="0"/>
                <a:cs typeface="Century Gothic"/>
              </a:rPr>
              <a:t>Nilai-Nilai</a:t>
            </a:r>
            <a:r>
              <a:rPr lang="en-US" sz="1320" b="1" dirty="0">
                <a:latin typeface="Century Gothic" pitchFamily="34" charset="0"/>
                <a:cs typeface="Century Gothic"/>
              </a:rPr>
              <a:t> </a:t>
            </a:r>
            <a:r>
              <a:rPr lang="en-US" sz="1320" b="1" dirty="0" err="1">
                <a:latin typeface="Century Gothic" pitchFamily="34" charset="0"/>
                <a:cs typeface="Century Gothic"/>
              </a:rPr>
              <a:t>Karakter</a:t>
            </a:r>
            <a:endParaRPr lang="id-ID" sz="1320" b="1" dirty="0">
              <a:latin typeface="Century Gothic" pitchFamily="34" charset="0"/>
              <a:cs typeface="Century Gothic"/>
            </a:endParaRPr>
          </a:p>
          <a:p>
            <a:pPr marL="274320" indent="-274320" algn="ctr">
              <a:buAutoNum type="arabicPeriod"/>
            </a:pPr>
            <a:endParaRPr lang="en-US" sz="1320" dirty="0">
              <a:latin typeface="Century Gothic" pitchFamily="34" charset="0"/>
              <a:cs typeface="Century Gothic"/>
            </a:endParaRPr>
          </a:p>
          <a:p>
            <a:pPr marL="274320" indent="-274320" algn="ctr">
              <a:buAutoNum type="arabicPeriod"/>
            </a:pPr>
            <a:endParaRPr lang="en-US" sz="1320" dirty="0">
              <a:latin typeface="Century Gothic" pitchFamily="34" charset="0"/>
              <a:cs typeface="Century Gothic"/>
            </a:endParaRPr>
          </a:p>
          <a:p>
            <a:pPr lvl="0"/>
            <a:r>
              <a:rPr lang="en-US" sz="1320" dirty="0">
                <a:latin typeface="Century Gothic" pitchFamily="34" charset="0"/>
                <a:cs typeface="Century Gothic"/>
              </a:rPr>
              <a:t>    </a:t>
            </a:r>
          </a:p>
          <a:p>
            <a:pPr lvl="0"/>
            <a:endParaRPr lang="en-US" sz="1440" b="1" dirty="0">
              <a:latin typeface="Century Gothic" pitchFamily="34" charset="0"/>
              <a:cs typeface="Century Gothic"/>
            </a:endParaRPr>
          </a:p>
          <a:p>
            <a:pPr lvl="0"/>
            <a:endParaRPr lang="en-US" sz="1440" dirty="0">
              <a:latin typeface="Century Gothic" pitchFamily="34" charset="0"/>
              <a:cs typeface="Century Gothic"/>
            </a:endParaRPr>
          </a:p>
          <a:p>
            <a:pPr marL="207646" lvl="1" indent="-205740">
              <a:buFont typeface="Arial"/>
              <a:buChar char="•"/>
            </a:pPr>
            <a:endParaRPr lang="en-US" sz="1440" dirty="0">
              <a:latin typeface="Century Gothic" pitchFamily="34" charset="0"/>
              <a:cs typeface="Century Gothic"/>
            </a:endParaRPr>
          </a:p>
        </p:txBody>
      </p:sp>
      <p:sp>
        <p:nvSpPr>
          <p:cNvPr id="22" name="Down Arrow 25"/>
          <p:cNvSpPr/>
          <p:nvPr/>
        </p:nvSpPr>
        <p:spPr>
          <a:xfrm>
            <a:off x="5730821" y="5209963"/>
            <a:ext cx="609598" cy="46471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60" b="1" dirty="0">
                <a:latin typeface="Avenir Next" charset="0"/>
                <a:ea typeface="Avenir Next" charset="0"/>
                <a:cs typeface="Avenir Next" charset="0"/>
              </a:rPr>
              <a:t>2</a:t>
            </a:r>
            <a:endParaRPr lang="id-ID" sz="216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55622" y="2469534"/>
            <a:ext cx="864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60" b="1" dirty="0"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sz="1260" b="1" dirty="0" err="1">
                <a:latin typeface="Helvetica Neue" charset="0"/>
                <a:ea typeface="Helvetica Neue" charset="0"/>
                <a:cs typeface="Helvetica Neue" charset="0"/>
              </a:rPr>
              <a:t>Etika</a:t>
            </a:r>
            <a:r>
              <a:rPr lang="en-US" sz="1260" b="1" dirty="0"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43817" y="3681503"/>
            <a:ext cx="108178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60" b="1" dirty="0"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sz="1260" b="1" dirty="0" err="1">
                <a:latin typeface="Helvetica Neue" charset="0"/>
                <a:ea typeface="Helvetica Neue" charset="0"/>
                <a:cs typeface="Helvetica Neue" charset="0"/>
              </a:rPr>
              <a:t>Literasi</a:t>
            </a:r>
            <a:r>
              <a:rPr lang="en-US" sz="1260" b="1" dirty="0"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25662" y="4623798"/>
            <a:ext cx="108406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60" b="1" dirty="0"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sz="1260" b="1" dirty="0" err="1">
                <a:latin typeface="Helvetica Neue" charset="0"/>
                <a:ea typeface="Helvetica Neue" charset="0"/>
                <a:cs typeface="Helvetica Neue" charset="0"/>
              </a:rPr>
              <a:t>Estetika</a:t>
            </a:r>
            <a:r>
              <a:rPr lang="en-US" sz="1260" b="1" dirty="0"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49040" y="3718699"/>
            <a:ext cx="118178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60" b="1" dirty="0"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sz="1260" b="1" dirty="0" err="1">
                <a:latin typeface="Helvetica Neue" charset="0"/>
                <a:ea typeface="Helvetica Neue" charset="0"/>
                <a:cs typeface="Helvetica Neue" charset="0"/>
              </a:rPr>
              <a:t>Kinestetika</a:t>
            </a:r>
            <a:r>
              <a:rPr lang="en-US" sz="1260" b="1" dirty="0"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89366" y="817060"/>
            <a:ext cx="8090705" cy="110883"/>
            <a:chOff x="0" y="2631522"/>
            <a:chExt cx="15040549" cy="828013"/>
          </a:xfrm>
        </p:grpSpPr>
        <p:grpSp>
          <p:nvGrpSpPr>
            <p:cNvPr id="40" name="Group 39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42" name="Rectangle 41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43" name="Parallelogram 42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41" name="Parallelogram 40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8610" indent="-308610" algn="ctr" defTabSz="548640">
                <a:buFont typeface="+mj-lt"/>
                <a:buAutoNum type="arabicPeriod"/>
              </a:pPr>
              <a:endParaRPr lang="en-US" sz="1435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7634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1768" y="278587"/>
            <a:ext cx="1030269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8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Input	</a:t>
            </a:r>
            <a:r>
              <a:rPr lang="en-US" sz="2880" b="1" dirty="0">
                <a:solidFill>
                  <a:srgbClr val="0070C0"/>
                </a:solidFill>
                <a:latin typeface="Century Gothic" panose="020B0502020202020204" pitchFamily="34" charset="0"/>
              </a:rPr>
              <a:t>: </a:t>
            </a:r>
            <a:r>
              <a:rPr lang="en-US" sz="216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Pengintegrasian</a:t>
            </a:r>
            <a:r>
              <a:rPr lang="en-US" sz="216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Tri </a:t>
            </a:r>
            <a:r>
              <a:rPr lang="en-US" sz="216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Pusat</a:t>
            </a:r>
            <a:r>
              <a:rPr lang="en-US" sz="216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216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Pendidikan</a:t>
            </a:r>
            <a:r>
              <a:rPr lang="en-US" sz="216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216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dengan</a:t>
            </a:r>
            <a:r>
              <a:rPr lang="en-US" sz="216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id-ID" sz="216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Intrakurikuler, </a:t>
            </a:r>
            <a:endParaRPr lang="en-US" sz="216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r>
              <a:rPr lang="en-US" sz="216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             </a:t>
            </a:r>
            <a:r>
              <a:rPr lang="id-ID" sz="2160" b="1" dirty="0">
                <a:solidFill>
                  <a:srgbClr val="0070C0"/>
                </a:solidFill>
                <a:latin typeface="Century Gothic" panose="020B0502020202020204" pitchFamily="34" charset="0"/>
              </a:rPr>
              <a:t>Ko-kurikuler, Ekstrakurikuler, dan Nonkurikuler di Sekolah</a:t>
            </a:r>
            <a:endParaRPr lang="en-US" sz="216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089237" y="1254941"/>
            <a:ext cx="9894919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30147" y="1597303"/>
            <a:ext cx="10521387" cy="426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480" indent="-411480" algn="just">
              <a:lnSpc>
                <a:spcPct val="150000"/>
              </a:lnSpc>
              <a:buFont typeface="+mj-lt"/>
              <a:buAutoNum type="arabicPeriod"/>
            </a:pPr>
            <a:r>
              <a:rPr lang="en-US" sz="2160" b="1" dirty="0">
                <a:latin typeface="Century Gothic" panose="020B0502020202020204" pitchFamily="34" charset="0"/>
              </a:rPr>
              <a:t>Intra</a:t>
            </a:r>
            <a:r>
              <a:rPr lang="id-ID" sz="2160" b="1" dirty="0">
                <a:latin typeface="Century Gothic" panose="020B0502020202020204" pitchFamily="34" charset="0"/>
              </a:rPr>
              <a:t>-</a:t>
            </a:r>
            <a:r>
              <a:rPr lang="en-US" sz="2160" b="1" dirty="0" err="1">
                <a:latin typeface="Century Gothic" panose="020B0502020202020204" pitchFamily="34" charset="0"/>
              </a:rPr>
              <a:t>kurikuler</a:t>
            </a:r>
            <a:r>
              <a:rPr lang="en-US" sz="2160" b="1" dirty="0">
                <a:latin typeface="Century Gothic" panose="020B0502020202020204" pitchFamily="34" charset="0"/>
              </a:rPr>
              <a:t>: </a:t>
            </a:r>
          </a:p>
          <a:p>
            <a:pPr marL="960120" lvl="1" indent="-411480" algn="just">
              <a:buFont typeface="Arial"/>
              <a:buChar char="•"/>
            </a:pPr>
            <a:r>
              <a:rPr lang="en-US" sz="2160" dirty="0" err="1">
                <a:latin typeface="Century Gothic" panose="020B0502020202020204" pitchFamily="34" charset="0"/>
              </a:rPr>
              <a:t>Seluruh</a:t>
            </a:r>
            <a:r>
              <a:rPr lang="en-US" sz="2160" dirty="0">
                <a:latin typeface="Century Gothic" panose="020B0502020202020204" pitchFamily="34" charset="0"/>
              </a:rPr>
              <a:t> Mata </a:t>
            </a:r>
            <a:r>
              <a:rPr lang="en-US" sz="2160" dirty="0" err="1">
                <a:latin typeface="Century Gothic" panose="020B0502020202020204" pitchFamily="34" charset="0"/>
              </a:rPr>
              <a:t>Pelajaran</a:t>
            </a:r>
            <a:r>
              <a:rPr lang="en-US" sz="2160" dirty="0">
                <a:latin typeface="Century Gothic" panose="020B0502020202020204" pitchFamily="34" charset="0"/>
              </a:rPr>
              <a:t>.</a:t>
            </a:r>
          </a:p>
          <a:p>
            <a:pPr marL="960120" lvl="1" indent="-411480" algn="just">
              <a:buFont typeface="Arial"/>
              <a:buChar char="•"/>
            </a:pPr>
            <a:endParaRPr lang="en-US" sz="720" dirty="0">
              <a:latin typeface="Century Gothic" panose="020B0502020202020204" pitchFamily="34" charset="0"/>
            </a:endParaRPr>
          </a:p>
          <a:p>
            <a:pPr marL="411480" indent="-411480" algn="just">
              <a:buFont typeface="+mj-lt"/>
              <a:buAutoNum type="arabicPeriod" startAt="2"/>
            </a:pPr>
            <a:r>
              <a:rPr lang="en-US" sz="2160" b="1" dirty="0" err="1">
                <a:latin typeface="Century Gothic" panose="020B0502020202020204" pitchFamily="34" charset="0"/>
              </a:rPr>
              <a:t>Ko-Kurikuler</a:t>
            </a:r>
            <a:r>
              <a:rPr lang="en-US" sz="2160" b="1" dirty="0">
                <a:latin typeface="Century Gothic" panose="020B0502020202020204" pitchFamily="34" charset="0"/>
              </a:rPr>
              <a:t>: </a:t>
            </a:r>
          </a:p>
          <a:p>
            <a:pPr marL="960120" lvl="1" indent="-411480" algn="just">
              <a:buFont typeface="Arial"/>
              <a:buChar char="•"/>
            </a:pPr>
            <a:r>
              <a:rPr lang="en-US" sz="2160" dirty="0" err="1">
                <a:latin typeface="Century Gothic" panose="020B0502020202020204" pitchFamily="34" charset="0"/>
              </a:rPr>
              <a:t>Studi</a:t>
            </a:r>
            <a:r>
              <a:rPr lang="en-US" sz="2160" dirty="0">
                <a:latin typeface="Century Gothic" panose="020B0502020202020204" pitchFamily="34" charset="0"/>
              </a:rPr>
              <a:t> / </a:t>
            </a:r>
            <a:r>
              <a:rPr lang="en-US" sz="2160" dirty="0" err="1">
                <a:latin typeface="Century Gothic" panose="020B0502020202020204" pitchFamily="34" charset="0"/>
              </a:rPr>
              <a:t>kunjungan</a:t>
            </a:r>
            <a:r>
              <a:rPr lang="en-US" sz="2160" dirty="0">
                <a:latin typeface="Century Gothic" panose="020B0502020202020204" pitchFamily="34" charset="0"/>
              </a:rPr>
              <a:t> </a:t>
            </a:r>
            <a:r>
              <a:rPr lang="en-US" sz="2160" dirty="0" err="1">
                <a:latin typeface="Century Gothic" panose="020B0502020202020204" pitchFamily="34" charset="0"/>
              </a:rPr>
              <a:t>lapangan</a:t>
            </a:r>
            <a:r>
              <a:rPr lang="en-US" sz="2160" dirty="0">
                <a:latin typeface="Century Gothic" panose="020B0502020202020204" pitchFamily="34" charset="0"/>
              </a:rPr>
              <a:t>, </a:t>
            </a:r>
            <a:r>
              <a:rPr lang="en-US" sz="2160" dirty="0" err="1">
                <a:latin typeface="Century Gothic" panose="020B0502020202020204" pitchFamily="34" charset="0"/>
              </a:rPr>
              <a:t>karya</a:t>
            </a:r>
            <a:r>
              <a:rPr lang="en-US" sz="2160" dirty="0">
                <a:latin typeface="Century Gothic" panose="020B0502020202020204" pitchFamily="34" charset="0"/>
              </a:rPr>
              <a:t> </a:t>
            </a:r>
            <a:r>
              <a:rPr lang="en-US" sz="2160" dirty="0" err="1">
                <a:latin typeface="Century Gothic" panose="020B0502020202020204" pitchFamily="34" charset="0"/>
              </a:rPr>
              <a:t>wisata</a:t>
            </a:r>
            <a:r>
              <a:rPr lang="en-US" sz="2160" dirty="0">
                <a:latin typeface="Century Gothic" panose="020B0502020202020204" pitchFamily="34" charset="0"/>
              </a:rPr>
              <a:t>, </a:t>
            </a:r>
            <a:r>
              <a:rPr lang="en-US" sz="2160" dirty="0" err="1">
                <a:latin typeface="Century Gothic" panose="020B0502020202020204" pitchFamily="34" charset="0"/>
              </a:rPr>
              <a:t>sanggar</a:t>
            </a:r>
            <a:r>
              <a:rPr lang="en-US" sz="2160" dirty="0">
                <a:latin typeface="Century Gothic" panose="020B0502020202020204" pitchFamily="34" charset="0"/>
              </a:rPr>
              <a:t> </a:t>
            </a:r>
            <a:r>
              <a:rPr lang="en-US" sz="2160" dirty="0" err="1">
                <a:latin typeface="Century Gothic" panose="020B0502020202020204" pitchFamily="34" charset="0"/>
              </a:rPr>
              <a:t>seni</a:t>
            </a:r>
            <a:r>
              <a:rPr lang="en-US" sz="2160" dirty="0">
                <a:latin typeface="Century Gothic" panose="020B0502020202020204" pitchFamily="34" charset="0"/>
              </a:rPr>
              <a:t>, </a:t>
            </a:r>
            <a:r>
              <a:rPr lang="en-US" sz="2160" dirty="0" err="1">
                <a:latin typeface="Century Gothic" panose="020B0502020202020204" pitchFamily="34" charset="0"/>
              </a:rPr>
              <a:t>taman</a:t>
            </a:r>
            <a:r>
              <a:rPr lang="en-US" sz="2160" dirty="0">
                <a:latin typeface="Century Gothic" panose="020B0502020202020204" pitchFamily="34" charset="0"/>
              </a:rPr>
              <a:t> </a:t>
            </a:r>
            <a:r>
              <a:rPr lang="en-US" sz="2160" dirty="0" err="1">
                <a:latin typeface="Century Gothic" panose="020B0502020202020204" pitchFamily="34" charset="0"/>
              </a:rPr>
              <a:t>budaya</a:t>
            </a:r>
            <a:r>
              <a:rPr lang="en-US" sz="2160" dirty="0">
                <a:latin typeface="Century Gothic" panose="020B0502020202020204" pitchFamily="34" charset="0"/>
              </a:rPr>
              <a:t>, madrasah </a:t>
            </a:r>
            <a:r>
              <a:rPr lang="en-US" sz="2160" dirty="0" err="1">
                <a:latin typeface="Century Gothic" panose="020B0502020202020204" pitchFamily="34" charset="0"/>
              </a:rPr>
              <a:t>diniyyah</a:t>
            </a:r>
            <a:r>
              <a:rPr lang="en-US" sz="2160" dirty="0">
                <a:latin typeface="Century Gothic" panose="020B0502020202020204" pitchFamily="34" charset="0"/>
              </a:rPr>
              <a:t>, </a:t>
            </a:r>
            <a:r>
              <a:rPr lang="en-US" sz="2160" dirty="0" err="1">
                <a:latin typeface="Century Gothic" panose="020B0502020202020204" pitchFamily="34" charset="0"/>
              </a:rPr>
              <a:t>komunitas</a:t>
            </a:r>
            <a:r>
              <a:rPr lang="en-US" sz="2160" dirty="0">
                <a:latin typeface="Century Gothic" panose="020B0502020202020204" pitchFamily="34" charset="0"/>
              </a:rPr>
              <a:t> </a:t>
            </a:r>
            <a:r>
              <a:rPr lang="en-US" sz="2160" dirty="0" err="1">
                <a:latin typeface="Century Gothic" panose="020B0502020202020204" pitchFamily="34" charset="0"/>
              </a:rPr>
              <a:t>bahasa</a:t>
            </a:r>
            <a:r>
              <a:rPr lang="en-US" sz="2160" dirty="0">
                <a:latin typeface="Century Gothic" panose="020B0502020202020204" pitchFamily="34" charset="0"/>
              </a:rPr>
              <a:t> </a:t>
            </a:r>
            <a:r>
              <a:rPr lang="en-US" sz="2160" dirty="0" err="1">
                <a:latin typeface="Century Gothic" panose="020B0502020202020204" pitchFamily="34" charset="0"/>
              </a:rPr>
              <a:t>dan</a:t>
            </a:r>
            <a:r>
              <a:rPr lang="en-US" sz="2160" dirty="0">
                <a:latin typeface="Century Gothic" panose="020B0502020202020204" pitchFamily="34" charset="0"/>
              </a:rPr>
              <a:t> </a:t>
            </a:r>
            <a:r>
              <a:rPr lang="en-US" sz="2160" dirty="0" err="1">
                <a:latin typeface="Century Gothic" panose="020B0502020202020204" pitchFamily="34" charset="0"/>
              </a:rPr>
              <a:t>sastra</a:t>
            </a:r>
            <a:r>
              <a:rPr lang="en-US" sz="2160" dirty="0">
                <a:latin typeface="Century Gothic" panose="020B0502020202020204" pitchFamily="34" charset="0"/>
              </a:rPr>
              <a:t>.</a:t>
            </a:r>
          </a:p>
          <a:p>
            <a:pPr lvl="1" algn="just"/>
            <a:endParaRPr lang="en-US" sz="840" dirty="0">
              <a:latin typeface="Century Gothic" panose="020B0502020202020204" pitchFamily="34" charset="0"/>
            </a:endParaRPr>
          </a:p>
          <a:p>
            <a:pPr marL="411480" indent="-411480" algn="just">
              <a:buFont typeface="+mj-lt"/>
              <a:buAutoNum type="arabicPeriod" startAt="2"/>
            </a:pPr>
            <a:r>
              <a:rPr lang="en-US" sz="2160" b="1" dirty="0" err="1">
                <a:latin typeface="Century Gothic" panose="020B0502020202020204" pitchFamily="34" charset="0"/>
              </a:rPr>
              <a:t>Estra-Kurikuler</a:t>
            </a:r>
            <a:r>
              <a:rPr lang="en-US" sz="2160" b="1" dirty="0">
                <a:latin typeface="Century Gothic" panose="020B0502020202020204" pitchFamily="34" charset="0"/>
              </a:rPr>
              <a:t>: </a:t>
            </a:r>
          </a:p>
          <a:p>
            <a:pPr marL="960120" lvl="1" indent="-411480" algn="just">
              <a:buFont typeface="Arial"/>
              <a:buChar char="•"/>
            </a:pPr>
            <a:r>
              <a:rPr lang="en-US" sz="2160" dirty="0" err="1">
                <a:latin typeface="Century Gothic" panose="020B0502020202020204" pitchFamily="34" charset="0"/>
              </a:rPr>
              <a:t>Pramuka</a:t>
            </a:r>
            <a:r>
              <a:rPr lang="en-US" sz="2160" dirty="0">
                <a:latin typeface="Century Gothic" panose="020B0502020202020204" pitchFamily="34" charset="0"/>
              </a:rPr>
              <a:t>, </a:t>
            </a:r>
            <a:r>
              <a:rPr lang="en-US" sz="2160" dirty="0" err="1">
                <a:latin typeface="Century Gothic" panose="020B0502020202020204" pitchFamily="34" charset="0"/>
              </a:rPr>
              <a:t>Paskibraka</a:t>
            </a:r>
            <a:r>
              <a:rPr lang="en-US" sz="2160" dirty="0">
                <a:latin typeface="Century Gothic" panose="020B0502020202020204" pitchFamily="34" charset="0"/>
              </a:rPr>
              <a:t>, </a:t>
            </a:r>
            <a:r>
              <a:rPr lang="en-US" sz="2160" dirty="0" err="1">
                <a:latin typeface="Century Gothic" panose="020B0502020202020204" pitchFamily="34" charset="0"/>
              </a:rPr>
              <a:t>Palang</a:t>
            </a:r>
            <a:r>
              <a:rPr lang="en-US" sz="2160" dirty="0">
                <a:latin typeface="Century Gothic" panose="020B0502020202020204" pitchFamily="34" charset="0"/>
              </a:rPr>
              <a:t> Merah </a:t>
            </a:r>
            <a:r>
              <a:rPr lang="en-US" sz="2160" dirty="0" err="1">
                <a:latin typeface="Century Gothic" panose="020B0502020202020204" pitchFamily="34" charset="0"/>
              </a:rPr>
              <a:t>Remaja</a:t>
            </a:r>
            <a:r>
              <a:rPr lang="en-US" sz="2160" dirty="0">
                <a:latin typeface="Century Gothic" panose="020B0502020202020204" pitchFamily="34" charset="0"/>
              </a:rPr>
              <a:t> (PMR), </a:t>
            </a:r>
            <a:r>
              <a:rPr lang="en-US" sz="2160" dirty="0" err="1">
                <a:latin typeface="Century Gothic" panose="020B0502020202020204" pitchFamily="34" charset="0"/>
              </a:rPr>
              <a:t>Olah</a:t>
            </a:r>
            <a:r>
              <a:rPr lang="en-US" sz="2160" dirty="0">
                <a:latin typeface="Century Gothic" panose="020B0502020202020204" pitchFamily="34" charset="0"/>
              </a:rPr>
              <a:t> Raga, </a:t>
            </a:r>
            <a:r>
              <a:rPr lang="en-US" sz="2160" dirty="0" err="1">
                <a:latin typeface="Century Gothic" panose="020B0502020202020204" pitchFamily="34" charset="0"/>
              </a:rPr>
              <a:t>dsb</a:t>
            </a:r>
            <a:r>
              <a:rPr lang="en-US" sz="2160" dirty="0">
                <a:latin typeface="Century Gothic" panose="020B0502020202020204" pitchFamily="34" charset="0"/>
              </a:rPr>
              <a:t>.</a:t>
            </a:r>
          </a:p>
          <a:p>
            <a:pPr lvl="1" algn="just"/>
            <a:endParaRPr lang="en-US" sz="840" b="1" dirty="0">
              <a:latin typeface="Century Gothic" panose="020B0502020202020204" pitchFamily="34" charset="0"/>
            </a:endParaRPr>
          </a:p>
          <a:p>
            <a:pPr marL="411480" indent="-411480" algn="just">
              <a:buFont typeface="+mj-lt"/>
              <a:buAutoNum type="arabicPeriod" startAt="2"/>
            </a:pPr>
            <a:r>
              <a:rPr lang="en-US" sz="2160" b="1" dirty="0">
                <a:latin typeface="Century Gothic" panose="020B0502020202020204" pitchFamily="34" charset="0"/>
              </a:rPr>
              <a:t>Non-</a:t>
            </a:r>
            <a:r>
              <a:rPr lang="en-US" sz="2160" b="1" dirty="0" err="1">
                <a:latin typeface="Century Gothic" panose="020B0502020202020204" pitchFamily="34" charset="0"/>
              </a:rPr>
              <a:t>Kurikuler</a:t>
            </a:r>
            <a:r>
              <a:rPr lang="en-US" sz="2160" b="1" dirty="0">
                <a:latin typeface="Century Gothic" panose="020B0502020202020204" pitchFamily="34" charset="0"/>
              </a:rPr>
              <a:t>: 		</a:t>
            </a:r>
          </a:p>
          <a:p>
            <a:pPr marL="960120" lvl="1" indent="-411480" algn="just">
              <a:buFont typeface="Arial"/>
              <a:buChar char="•"/>
            </a:pPr>
            <a:r>
              <a:rPr lang="en-US" sz="2160" dirty="0" err="1">
                <a:latin typeface="Century Gothic" panose="020B0502020202020204" pitchFamily="34" charset="0"/>
              </a:rPr>
              <a:t>Upacara</a:t>
            </a:r>
            <a:r>
              <a:rPr lang="en-US" sz="2160" dirty="0">
                <a:latin typeface="Century Gothic" panose="020B0502020202020204" pitchFamily="34" charset="0"/>
              </a:rPr>
              <a:t> </a:t>
            </a:r>
            <a:r>
              <a:rPr lang="en-US" sz="2160" dirty="0" err="1">
                <a:latin typeface="Century Gothic" panose="020B0502020202020204" pitchFamily="34" charset="0"/>
              </a:rPr>
              <a:t>bendera</a:t>
            </a:r>
            <a:r>
              <a:rPr lang="en-US" sz="2160" dirty="0">
                <a:latin typeface="Century Gothic" panose="020B0502020202020204" pitchFamily="34" charset="0"/>
              </a:rPr>
              <a:t>, </a:t>
            </a:r>
            <a:r>
              <a:rPr lang="en-US" sz="2160" dirty="0" err="1">
                <a:latin typeface="Century Gothic" panose="020B0502020202020204" pitchFamily="34" charset="0"/>
              </a:rPr>
              <a:t>Lagu</a:t>
            </a:r>
            <a:r>
              <a:rPr lang="en-US" sz="2160" dirty="0">
                <a:latin typeface="Century Gothic" panose="020B0502020202020204" pitchFamily="34" charset="0"/>
              </a:rPr>
              <a:t> Nasional/Daerah, </a:t>
            </a:r>
            <a:r>
              <a:rPr lang="en-US" sz="2160" dirty="0" err="1">
                <a:latin typeface="Century Gothic" panose="020B0502020202020204" pitchFamily="34" charset="0"/>
              </a:rPr>
              <a:t>Membaca</a:t>
            </a:r>
            <a:r>
              <a:rPr lang="en-US" sz="2160" dirty="0">
                <a:latin typeface="Century Gothic" panose="020B0502020202020204" pitchFamily="34" charset="0"/>
              </a:rPr>
              <a:t> </a:t>
            </a:r>
            <a:r>
              <a:rPr lang="en-US" sz="2160" dirty="0" err="1">
                <a:latin typeface="Century Gothic" panose="020B0502020202020204" pitchFamily="34" charset="0"/>
              </a:rPr>
              <a:t>Buku</a:t>
            </a:r>
            <a:r>
              <a:rPr lang="en-US" sz="2160" dirty="0">
                <a:latin typeface="Century Gothic" panose="020B0502020202020204" pitchFamily="34" charset="0"/>
              </a:rPr>
              <a:t>, </a:t>
            </a:r>
            <a:r>
              <a:rPr lang="en-US" sz="2160" dirty="0" err="1">
                <a:latin typeface="Century Gothic" panose="020B0502020202020204" pitchFamily="34" charset="0"/>
              </a:rPr>
              <a:t>Berdoa</a:t>
            </a:r>
            <a:r>
              <a:rPr lang="en-US" sz="2160" dirty="0">
                <a:latin typeface="Century Gothic" panose="020B0502020202020204" pitchFamily="34" charset="0"/>
              </a:rPr>
              <a:t> </a:t>
            </a:r>
            <a:r>
              <a:rPr lang="en-US" sz="2160" dirty="0" err="1">
                <a:latin typeface="Century Gothic" panose="020B0502020202020204" pitchFamily="34" charset="0"/>
              </a:rPr>
              <a:t>Bersama</a:t>
            </a:r>
            <a:r>
              <a:rPr lang="en-US" sz="2160" dirty="0">
                <a:latin typeface="Century Gothic" panose="020B0502020202020204" pitchFamily="34" charset="0"/>
              </a:rPr>
              <a:t>, </a:t>
            </a:r>
            <a:r>
              <a:rPr lang="en-US" sz="2160" dirty="0" err="1">
                <a:latin typeface="Century Gothic" panose="020B0502020202020204" pitchFamily="34" charset="0"/>
              </a:rPr>
              <a:t>Membersihkan</a:t>
            </a:r>
            <a:r>
              <a:rPr lang="en-US" sz="2160" dirty="0">
                <a:latin typeface="Century Gothic" panose="020B0502020202020204" pitchFamily="34" charset="0"/>
              </a:rPr>
              <a:t> </a:t>
            </a:r>
            <a:r>
              <a:rPr lang="en-US" sz="2160" dirty="0" err="1">
                <a:latin typeface="Century Gothic" panose="020B0502020202020204" pitchFamily="34" charset="0"/>
              </a:rPr>
              <a:t>Lingkungan</a:t>
            </a:r>
            <a:r>
              <a:rPr lang="en-US" sz="2160" dirty="0">
                <a:latin typeface="Century Gothic" panose="020B0502020202020204" pitchFamily="34" charset="0"/>
              </a:rPr>
              <a:t>, </a:t>
            </a:r>
            <a:r>
              <a:rPr lang="en-US" sz="2160" dirty="0" err="1">
                <a:latin typeface="Century Gothic" panose="020B0502020202020204" pitchFamily="34" charset="0"/>
              </a:rPr>
              <a:t>Latihan</a:t>
            </a:r>
            <a:r>
              <a:rPr lang="en-US" sz="2160" dirty="0">
                <a:latin typeface="Century Gothic" panose="020B0502020202020204" pitchFamily="34" charset="0"/>
              </a:rPr>
              <a:t> </a:t>
            </a:r>
            <a:r>
              <a:rPr lang="en-US" sz="2160" dirty="0" err="1">
                <a:latin typeface="Century Gothic" panose="020B0502020202020204" pitchFamily="34" charset="0"/>
              </a:rPr>
              <a:t>Memimpin</a:t>
            </a:r>
            <a:r>
              <a:rPr lang="en-US" sz="2160" dirty="0">
                <a:latin typeface="Century Gothic" panose="020B0502020202020204" pitchFamily="34" charset="0"/>
              </a:rPr>
              <a:t> di </a:t>
            </a:r>
            <a:r>
              <a:rPr lang="en-US" sz="2160" dirty="0" err="1">
                <a:latin typeface="Century Gothic" panose="020B0502020202020204" pitchFamily="34" charset="0"/>
              </a:rPr>
              <a:t>Kelas</a:t>
            </a:r>
            <a:endParaRPr lang="en-US" sz="2160" dirty="0">
              <a:latin typeface="Century Gothic" panose="020B0502020202020204" pitchFamily="34" charset="0"/>
            </a:endParaRPr>
          </a:p>
          <a:p>
            <a:r>
              <a:rPr lang="en-US" sz="216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25560670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658042" y="1435837"/>
            <a:ext cx="2634157" cy="502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123786" tIns="61892" rIns="123786" bIns="61892" rtlCol="0" anchor="ctr">
            <a:normAutofit fontScale="40000" lnSpcReduction="20000"/>
          </a:bodyPr>
          <a:lstStyle>
            <a:lvl1pPr algn="ctr" defTabSz="386815" rtl="0" eaLnBrk="1" latinLnBrk="0" hangingPunct="1">
              <a:spcBef>
                <a:spcPct val="0"/>
              </a:spcBef>
              <a:buNone/>
              <a:defRPr sz="3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Religius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Jujur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Toleransi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Disiplin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Kerja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Keras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Kreatif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Mandiri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Demokratis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Rasa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Ingin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Tahu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Semangat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Kebangsaan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Cinta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Tanah Air</a:t>
            </a: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Menghargai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Prestasi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Bersahabat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Komunikatif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Cinta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Damai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Gemar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Membaca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Peduli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Lingkungan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Peduli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Sosial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Tanggung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Jawab</a:t>
            </a:r>
            <a:endParaRPr lang="en-US" sz="38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sz="384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384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lain-lain)</a:t>
            </a:r>
          </a:p>
          <a:p>
            <a:pPr defTabSz="464178"/>
            <a:endParaRPr lang="en-US" sz="32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endParaRPr lang="en-US" sz="32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endParaRPr lang="en-US" sz="3240" b="1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64178"/>
            <a:r>
              <a:rPr lang="en-US" sz="333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Nilai-nilai</a:t>
            </a:r>
            <a:r>
              <a:rPr lang="en-US" sz="333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33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endParaRPr lang="en-US" sz="333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2699744797"/>
              </p:ext>
            </p:extLst>
          </p:nvPr>
        </p:nvGraphicFramePr>
        <p:xfrm>
          <a:off x="957270" y="2313341"/>
          <a:ext cx="3218491" cy="3459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hevron 6"/>
          <p:cNvSpPr/>
          <p:nvPr/>
        </p:nvSpPr>
        <p:spPr>
          <a:xfrm>
            <a:off x="4236207" y="3782923"/>
            <a:ext cx="593495" cy="417616"/>
          </a:xfrm>
          <a:prstGeom prst="chevr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ctr" defTabSz="548640"/>
            <a:endParaRPr lang="en-US" sz="216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7145025" y="3788717"/>
            <a:ext cx="593495" cy="417616"/>
          </a:xfrm>
          <a:prstGeom prst="chevr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ctr" defTabSz="548640"/>
            <a:endParaRPr lang="en-US" sz="216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2074" y="5748521"/>
            <a:ext cx="246888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40"/>
            <a:r>
              <a:rPr lang="en-US" sz="132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Filosofi</a:t>
            </a:r>
            <a:r>
              <a:rPr lang="en-US" sz="13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32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13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32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endParaRPr lang="en-US" sz="132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algn="ctr" defTabSz="548640"/>
            <a:r>
              <a:rPr lang="en-US" sz="13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Ki </a:t>
            </a:r>
            <a:r>
              <a:rPr lang="en-US" sz="132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Hajar</a:t>
            </a:r>
            <a:r>
              <a:rPr lang="en-US" sz="13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32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Dewantara</a:t>
            </a:r>
            <a:endParaRPr lang="en-US" sz="132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022080" y="6356986"/>
            <a:ext cx="2560320" cy="363854"/>
          </a:xfrm>
        </p:spPr>
        <p:txBody>
          <a:bodyPr/>
          <a:lstStyle/>
          <a:p>
            <a:pPr defTabSz="548640"/>
            <a:fld id="{0827BF28-B950-4BA2-B6C2-702EC9D54A6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8640"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4409" y="2543925"/>
            <a:ext cx="86421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40"/>
            <a:r>
              <a:rPr lang="en-US" sz="126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sz="126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Etika</a:t>
            </a:r>
            <a:r>
              <a:rPr lang="en-US" sz="126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3772" y="3559596"/>
            <a:ext cx="117457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40"/>
            <a:r>
              <a:rPr lang="en-US" sz="126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sz="126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Literasi</a:t>
            </a:r>
            <a:r>
              <a:rPr lang="en-US" sz="126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9286" y="3559594"/>
            <a:ext cx="144386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40"/>
            <a:r>
              <a:rPr lang="en-US" sz="126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 (</a:t>
            </a:r>
            <a:r>
              <a:rPr lang="en-US" sz="126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Kinestetika</a:t>
            </a:r>
            <a:r>
              <a:rPr lang="en-US" sz="126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03357" y="4776402"/>
            <a:ext cx="132631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40"/>
            <a:r>
              <a:rPr lang="en-US" sz="126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sz="1260" b="1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Estetika</a:t>
            </a:r>
            <a:r>
              <a:rPr lang="en-US" sz="1260" b="1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3498" y="397625"/>
            <a:ext cx="861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n-US" sz="2000" b="1" dirty="0">
                <a:solidFill>
                  <a:srgbClr val="0070C0"/>
                </a:solidFill>
                <a:latin typeface="Helvetica Neue" charset="0"/>
                <a:ea typeface="Helvetica Neue" charset="0"/>
                <a:cs typeface="Helvetica Neue" charset="0"/>
              </a:rPr>
              <a:t>PROSES: PENGEMBANGAN NILAI-NILAI KARAKTER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18303" y="790016"/>
            <a:ext cx="7095282" cy="112269"/>
            <a:chOff x="0" y="2631522"/>
            <a:chExt cx="15040549" cy="828013"/>
          </a:xfrm>
        </p:grpSpPr>
        <p:grpSp>
          <p:nvGrpSpPr>
            <p:cNvPr id="18" name="Group 17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20" name="Rectangle 19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2" name="Parallelogram 21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9" name="Parallelogram 18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8610" indent="-308610" algn="ctr" defTabSz="548640">
                <a:buFont typeface="+mj-lt"/>
                <a:buAutoNum type="arabicPeriod"/>
              </a:pPr>
              <a:endParaRPr lang="en-US" sz="1435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xmlns="" val="3132913640"/>
              </p:ext>
            </p:extLst>
          </p:nvPr>
        </p:nvGraphicFramePr>
        <p:xfrm>
          <a:off x="7743463" y="1985059"/>
          <a:ext cx="3918054" cy="4226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7188304" y="6415498"/>
            <a:ext cx="4712740" cy="252377"/>
          </a:xfrm>
          <a:prstGeom prst="rect">
            <a:avLst/>
          </a:prstGeom>
          <a:noFill/>
          <a:ln>
            <a:noFill/>
          </a:ln>
        </p:spPr>
        <p:txBody>
          <a:bodyPr wrap="square" lIns="82296" tIns="41148" rIns="82296" bIns="41148" rtlCol="0">
            <a:spAutoFit/>
          </a:bodyPr>
          <a:lstStyle/>
          <a:p>
            <a:pPr defTabSz="548640"/>
            <a:r>
              <a:rPr lang="id-ID" sz="105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*</a:t>
            </a:r>
            <a:r>
              <a:rPr lang="en-US" sz="1050" dirty="0" err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Nilai-nilai</a:t>
            </a:r>
            <a:r>
              <a:rPr lang="en-US" sz="105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id-ID" sz="105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utama </a:t>
            </a:r>
            <a:r>
              <a:rPr lang="en-US" sz="1050" dirty="0" err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disesuaikan</a:t>
            </a:r>
            <a:r>
              <a:rPr lang="en-US" sz="105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dengan</a:t>
            </a:r>
            <a:r>
              <a:rPr lang="en-US" sz="105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 GNRM, </a:t>
            </a:r>
            <a:r>
              <a:rPr lang="en-US" sz="1050" dirty="0" err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kearifan</a:t>
            </a:r>
            <a:r>
              <a:rPr lang="en-US" sz="105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lokal</a:t>
            </a:r>
            <a:r>
              <a:rPr lang="en-US" sz="105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id-ID" sz="105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 dan </a:t>
            </a:r>
            <a:r>
              <a:rPr lang="en-US" sz="1050" dirty="0" err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kreativitas</a:t>
            </a:r>
            <a:r>
              <a:rPr lang="en-US" sz="1050" dirty="0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Arial Narrow" charset="0"/>
                <a:ea typeface="Arial Narrow" charset="0"/>
                <a:cs typeface="Arial Narrow" charset="0"/>
              </a:rPr>
              <a:t>sekolah</a:t>
            </a:r>
            <a:endParaRPr lang="en-US" sz="1050" b="1" dirty="0">
              <a:solidFill>
                <a:prstClr val="black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80649" y="351327"/>
            <a:ext cx="3866942" cy="14922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69614" tIns="34807" rIns="69614" bIns="34807" rtlCol="0">
            <a:spAutoFit/>
          </a:bodyPr>
          <a:lstStyle>
            <a:defPPr>
              <a:defRPr lang="id-ID"/>
            </a:defPPr>
            <a:lvl1pPr>
              <a:defRPr sz="4100" b="1">
                <a:solidFill>
                  <a:srgbClr val="3382CE"/>
                </a:solidFill>
                <a:latin typeface="Century Gothic"/>
                <a:cs typeface="Century Gothic"/>
              </a:defRPr>
            </a:lvl1pPr>
          </a:lstStyle>
          <a:p>
            <a:pPr algn="ctr" defTabSz="548640"/>
            <a:r>
              <a:rPr lang="en-US" sz="168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Variasi</a:t>
            </a:r>
            <a:r>
              <a:rPr lang="en-US" sz="168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68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Metode</a:t>
            </a:r>
            <a:r>
              <a:rPr lang="en-US" sz="168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68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Pembelajaran</a:t>
            </a:r>
            <a:r>
              <a:rPr lang="en-US" sz="168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: </a:t>
            </a:r>
            <a:endParaRPr lang="en-US" sz="1080" b="0" dirty="0">
              <a:solidFill>
                <a:prstClr val="black"/>
              </a:solidFill>
            </a:endParaRPr>
          </a:p>
          <a:p>
            <a:pPr marL="205740" indent="-205740" defTabSz="548640">
              <a:buFont typeface="Wingdings" panose="05000000000000000000" pitchFamily="2" charset="2"/>
              <a:buChar char="§"/>
            </a:pP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Metode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pembelajaran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berbasis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masalah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(problem based learning)</a:t>
            </a:r>
          </a:p>
          <a:p>
            <a:pPr marL="205740" indent="-205740" defTabSz="548640">
              <a:buFont typeface="Wingdings" panose="05000000000000000000" pitchFamily="2" charset="2"/>
              <a:buChar char="§"/>
            </a:pP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Metode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pembelajaran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berbasis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proyek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(project based learning)</a:t>
            </a:r>
          </a:p>
          <a:p>
            <a:pPr marL="205740" indent="-205740" defTabSz="548640">
              <a:buFont typeface="Wingdings" panose="05000000000000000000" pitchFamily="2" charset="2"/>
              <a:buChar char="§"/>
            </a:pP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Metode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pembelajaran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melalui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penemuan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/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pencarian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/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penelitian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(inquiry/discovery learning)</a:t>
            </a:r>
          </a:p>
          <a:p>
            <a:pPr marL="205740" indent="-205740" defTabSz="548640">
              <a:buFont typeface="Wingdings" panose="05000000000000000000" pitchFamily="2" charset="2"/>
              <a:buChar char="§"/>
            </a:pP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Dsb</a:t>
            </a:r>
            <a:endParaRPr lang="en-US" sz="1080" b="0" dirty="0">
              <a:solidFill>
                <a:prstClr val="black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sp>
        <p:nvSpPr>
          <p:cNvPr id="4" name="Arrow: Down 3"/>
          <p:cNvSpPr/>
          <p:nvPr/>
        </p:nvSpPr>
        <p:spPr>
          <a:xfrm>
            <a:off x="9583840" y="1781581"/>
            <a:ext cx="254642" cy="40025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461802" y="5982724"/>
            <a:ext cx="2793040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8640"/>
            <a:r>
              <a:rPr lang="en-US" sz="132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Kristalisasi</a:t>
            </a:r>
            <a:r>
              <a:rPr lang="en-US" sz="1320" dirty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320" dirty="0" err="1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rPr>
              <a:t>Nilai-Nilai</a:t>
            </a:r>
            <a:endParaRPr lang="en-US" sz="1320" dirty="0">
              <a:solidFill>
                <a:prstClr val="black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8909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079767" y="3102313"/>
            <a:ext cx="3221027" cy="2932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en-US" sz="1680" b="1" noProof="1">
                <a:latin typeface="Century Gothic" pitchFamily="34" charset="0"/>
                <a:ea typeface="Avenir Next" charset="0"/>
                <a:cs typeface="Avenir Next" charset="0"/>
              </a:rPr>
              <a:t>Religius</a:t>
            </a:r>
          </a:p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en-US" sz="1680" b="1" noProof="1">
                <a:latin typeface="Century Gothic" pitchFamily="34" charset="0"/>
                <a:ea typeface="Avenir Next" charset="0"/>
                <a:cs typeface="Avenir Next" charset="0"/>
              </a:rPr>
              <a:t>Nasionalis</a:t>
            </a:r>
          </a:p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en-US" sz="1680" b="1" noProof="1">
                <a:latin typeface="Century Gothic" pitchFamily="34" charset="0"/>
                <a:ea typeface="Avenir Next" charset="0"/>
                <a:cs typeface="Avenir Next" charset="0"/>
              </a:rPr>
              <a:t>Mandiri</a:t>
            </a:r>
            <a:endParaRPr lang="id-ID" sz="1680" b="1" noProof="1">
              <a:latin typeface="Century Gothic" pitchFamily="34" charset="0"/>
              <a:ea typeface="Avenir Next" charset="0"/>
              <a:cs typeface="Avenir Next" charset="0"/>
            </a:endParaRPr>
          </a:p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id-ID" sz="1680" b="1" noProof="1">
                <a:latin typeface="Century Gothic" pitchFamily="34" charset="0"/>
                <a:ea typeface="Avenir Next" charset="0"/>
                <a:cs typeface="Avenir Next" charset="0"/>
              </a:rPr>
              <a:t>Integritas</a:t>
            </a:r>
            <a:endParaRPr lang="en-US" sz="1680" b="1" noProof="1">
              <a:latin typeface="Century Gothic" pitchFamily="34" charset="0"/>
              <a:ea typeface="Avenir Next" charset="0"/>
              <a:cs typeface="Avenir Next" charset="0"/>
            </a:endParaRPr>
          </a:p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en-US" sz="1680" b="1" noProof="1">
                <a:latin typeface="Century Gothic" pitchFamily="34" charset="0"/>
                <a:ea typeface="Avenir Next" charset="0"/>
                <a:cs typeface="Avenir Next" charset="0"/>
              </a:rPr>
              <a:t>Gotong royong</a:t>
            </a:r>
            <a:endParaRPr lang="id-ID" sz="1680" b="1" noProof="1">
              <a:latin typeface="Century Gothic" pitchFamily="34" charset="0"/>
              <a:ea typeface="Avenir Next" charset="0"/>
              <a:cs typeface="Avenir Next" charset="0"/>
            </a:endParaRPr>
          </a:p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id-ID" sz="1680" b="1" noProof="1">
                <a:latin typeface="Century Gothic" pitchFamily="34" charset="0"/>
                <a:ea typeface="Avenir Next" charset="0"/>
                <a:cs typeface="Avenir Next" charset="0"/>
              </a:rPr>
              <a:t>Toleransi</a:t>
            </a:r>
          </a:p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en-US" sz="1680" b="1" noProof="1">
                <a:latin typeface="Century Gothic" pitchFamily="34" charset="0"/>
                <a:ea typeface="Avenir Next" charset="0"/>
                <a:cs typeface="Avenir Next" charset="0"/>
              </a:rPr>
              <a:t>Tanggungjawab</a:t>
            </a:r>
            <a:endParaRPr lang="id-ID" sz="1680" b="1" noProof="1">
              <a:latin typeface="Century Gothic" pitchFamily="34" charset="0"/>
              <a:ea typeface="Avenir Next" charset="0"/>
              <a:cs typeface="Avenir Next" charset="0"/>
            </a:endParaRPr>
          </a:p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en-US" sz="1680" b="1" noProof="1">
                <a:latin typeface="Century Gothic" pitchFamily="34" charset="0"/>
                <a:ea typeface="Avenir Next" charset="0"/>
                <a:cs typeface="Avenir Next" charset="0"/>
              </a:rPr>
              <a:t>Kreatif</a:t>
            </a:r>
            <a:endParaRPr lang="id-ID" sz="1680" b="1" noProof="1">
              <a:latin typeface="Century Gothic" pitchFamily="34" charset="0"/>
              <a:ea typeface="Avenir Next" charset="0"/>
              <a:cs typeface="Avenir Next" charset="0"/>
            </a:endParaRPr>
          </a:p>
          <a:p>
            <a:pPr marL="342891" indent="-342891">
              <a:spcAft>
                <a:spcPts val="479"/>
              </a:spcAft>
              <a:buFont typeface="Arial"/>
              <a:buChar char="•"/>
            </a:pPr>
            <a:r>
              <a:rPr lang="en-US" sz="1680" b="1" noProof="1">
                <a:latin typeface="Century Gothic" pitchFamily="34" charset="0"/>
                <a:ea typeface="Avenir Next" charset="0"/>
                <a:cs typeface="Avenir Next" charset="0"/>
              </a:rPr>
              <a:t>Peduli lingkungan</a:t>
            </a:r>
            <a:endParaRPr lang="id-ID" sz="1680" b="1" noProof="1">
              <a:latin typeface="Century Gothic" pitchFamily="34" charset="0"/>
              <a:ea typeface="Avenir Next" charset="0"/>
              <a:cs typeface="Avenir Next" charset="0"/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2154651" y="1092200"/>
            <a:ext cx="8794910" cy="4761898"/>
            <a:chOff x="1776283" y="1194447"/>
            <a:chExt cx="7939823" cy="4761898"/>
          </a:xfrm>
        </p:grpSpPr>
        <p:sp>
          <p:nvSpPr>
            <p:cNvPr id="6" name="TextBox 5"/>
            <p:cNvSpPr txBox="1"/>
            <p:nvPr/>
          </p:nvSpPr>
          <p:spPr>
            <a:xfrm>
              <a:off x="1776283" y="1194447"/>
              <a:ext cx="6676696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133" b="1" dirty="0">
                  <a:latin typeface="Century Gothic" pitchFamily="34" charset="0"/>
                  <a:ea typeface="Avenir Next" charset="0"/>
                  <a:cs typeface="Avenir Next" charset="0"/>
                </a:rPr>
                <a:t>Keterampilan abad 21 yang dibutuhkan setiap siswa</a:t>
              </a:r>
              <a:endParaRPr lang="id-ID" sz="2133" dirty="0">
                <a:latin typeface="Century Gothic" pitchFamily="34" charset="0"/>
                <a:ea typeface="Avenir Next" charset="0"/>
                <a:cs typeface="Avenir Next" charset="0"/>
              </a:endParaRPr>
            </a:p>
          </p:txBody>
        </p:sp>
        <p:grpSp>
          <p:nvGrpSpPr>
            <p:cNvPr id="3" name="Group 6"/>
            <p:cNvGrpSpPr/>
            <p:nvPr/>
          </p:nvGrpSpPr>
          <p:grpSpPr>
            <a:xfrm>
              <a:off x="4389116" y="2401227"/>
              <a:ext cx="2766690" cy="3555118"/>
              <a:chOff x="1349099" y="2040869"/>
              <a:chExt cx="3688907" cy="4740154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392654" y="2040869"/>
                <a:ext cx="3292160" cy="100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Literasi Dasar</a:t>
                </a:r>
                <a:b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</a:br>
                <a:r>
                  <a:rPr lang="id-ID" sz="1320" noProof="1">
                    <a:latin typeface="Century Gothic" pitchFamily="34" charset="0"/>
                    <a:ea typeface="Avenir Next" charset="0"/>
                    <a:cs typeface="Avenir Next" charset="0"/>
                  </a:rPr>
                  <a:t>Bagaimana siswa menerapkan</a:t>
                </a:r>
                <a:br>
                  <a:rPr lang="id-ID" sz="1320" noProof="1">
                    <a:latin typeface="Century Gothic" pitchFamily="34" charset="0"/>
                    <a:ea typeface="Avenir Next" charset="0"/>
                    <a:cs typeface="Avenir Next" charset="0"/>
                  </a:rPr>
                </a:br>
                <a:r>
                  <a:rPr lang="id-ID" sz="1320" noProof="1">
                    <a:latin typeface="Century Gothic" pitchFamily="34" charset="0"/>
                    <a:ea typeface="Avenir Next" charset="0"/>
                    <a:cs typeface="Avenir Next" charset="0"/>
                  </a:rPr>
                  <a:t>keterampilan dasar sehari-hari</a:t>
                </a:r>
                <a:r>
                  <a:rPr lang="id-ID" sz="1260" noProof="1">
                    <a:latin typeface="Century Gothic" pitchFamily="34" charset="0"/>
                    <a:ea typeface="Avenir Next" charset="0"/>
                    <a:cs typeface="Avenir Next" charset="0"/>
                  </a:rPr>
                  <a:t>.</a:t>
                </a:r>
                <a:endParaRPr lang="id-ID" sz="1680" b="1" noProof="1">
                  <a:latin typeface="Century Gothic" pitchFamily="34" charset="0"/>
                  <a:ea typeface="Avenir Next" charset="0"/>
                  <a:cs typeface="Avenir Next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349099" y="3128060"/>
                <a:ext cx="3688907" cy="3652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Literasi baca tulis</a:t>
                </a:r>
              </a:p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Literasi berhitung</a:t>
                </a:r>
              </a:p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Literasi sains</a:t>
                </a:r>
              </a:p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Literasi teknologi</a:t>
                </a:r>
                <a:b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</a:b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informasi dan komunikasi</a:t>
                </a:r>
              </a:p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Literasi finansial</a:t>
                </a:r>
              </a:p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Literasi budaya dan</a:t>
                </a:r>
                <a:b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</a:b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kewarganegaraan</a:t>
                </a:r>
              </a:p>
            </p:txBody>
          </p:sp>
        </p:grpSp>
        <p:grpSp>
          <p:nvGrpSpPr>
            <p:cNvPr id="4" name="Group 7"/>
            <p:cNvGrpSpPr/>
            <p:nvPr/>
          </p:nvGrpSpPr>
          <p:grpSpPr>
            <a:xfrm>
              <a:off x="7155806" y="2425339"/>
              <a:ext cx="2560300" cy="2145391"/>
              <a:chOff x="5166856" y="2073017"/>
              <a:chExt cx="3413739" cy="2860524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5166856" y="2073017"/>
                <a:ext cx="3413739" cy="1009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Kompetensi</a:t>
                </a:r>
                <a:r>
                  <a:rPr lang="id-ID" sz="144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/>
                </a:r>
                <a:br>
                  <a:rPr lang="id-ID" sz="1440" b="1" noProof="1">
                    <a:latin typeface="Century Gothic" pitchFamily="34" charset="0"/>
                    <a:ea typeface="Avenir Next" charset="0"/>
                    <a:cs typeface="Avenir Next" charset="0"/>
                  </a:rPr>
                </a:br>
                <a:r>
                  <a:rPr lang="en-US" sz="1320" noProof="1">
                    <a:latin typeface="Century Gothic" pitchFamily="34" charset="0"/>
                    <a:ea typeface="Avenir Next" charset="0"/>
                    <a:cs typeface="Avenir Next" charset="0"/>
                  </a:rPr>
                  <a:t>B</a:t>
                </a:r>
                <a:r>
                  <a:rPr lang="id-ID" sz="1320" noProof="1">
                    <a:latin typeface="Century Gothic" pitchFamily="34" charset="0"/>
                    <a:ea typeface="Avenir Next" charset="0"/>
                    <a:cs typeface="Avenir Next" charset="0"/>
                  </a:rPr>
                  <a:t>agaimana siswa memecahkan</a:t>
                </a:r>
                <a:br>
                  <a:rPr lang="id-ID" sz="1320" noProof="1">
                    <a:latin typeface="Century Gothic" pitchFamily="34" charset="0"/>
                    <a:ea typeface="Avenir Next" charset="0"/>
                    <a:cs typeface="Avenir Next" charset="0"/>
                  </a:rPr>
                </a:br>
                <a:r>
                  <a:rPr lang="id-ID" sz="1320" noProof="1">
                    <a:latin typeface="Century Gothic" pitchFamily="34" charset="0"/>
                    <a:ea typeface="Avenir Next" charset="0"/>
                    <a:cs typeface="Avenir Next" charset="0"/>
                  </a:rPr>
                  <a:t>masalah kompleks</a:t>
                </a:r>
                <a:endParaRPr lang="id-ID" sz="1080" b="1" noProof="1">
                  <a:latin typeface="Century Gothic" pitchFamily="34" charset="0"/>
                  <a:ea typeface="Avenir Next" charset="0"/>
                  <a:cs typeface="Avenir Next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252930" y="3175109"/>
                <a:ext cx="2188481" cy="17584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Berpikir kritis</a:t>
                </a:r>
              </a:p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Kreativitas</a:t>
                </a:r>
              </a:p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Komunikasi</a:t>
                </a:r>
              </a:p>
              <a:p>
                <a:pPr marL="342891" indent="-342891">
                  <a:spcAft>
                    <a:spcPts val="479"/>
                  </a:spcAft>
                  <a:buFont typeface="Arial"/>
                  <a:buChar char="•"/>
                </a:pPr>
                <a:r>
                  <a:rPr lang="id-ID" sz="1680" b="1" noProof="1">
                    <a:latin typeface="Century Gothic" pitchFamily="34" charset="0"/>
                    <a:ea typeface="Avenir Next" charset="0"/>
                    <a:cs typeface="Avenir Next" charset="0"/>
                  </a:rPr>
                  <a:t>Kolaborasi</a:t>
                </a:r>
              </a:p>
            </p:txBody>
          </p:sp>
        </p:grpSp>
        <p:sp>
          <p:nvSpPr>
            <p:cNvPr id="9" name="Down Arrow 8"/>
            <p:cNvSpPr/>
            <p:nvPr/>
          </p:nvSpPr>
          <p:spPr>
            <a:xfrm>
              <a:off x="2060390" y="1764190"/>
              <a:ext cx="1110807" cy="702325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880" b="1" dirty="0">
                  <a:latin typeface="Avenir Next" charset="0"/>
                  <a:ea typeface="Avenir Next" charset="0"/>
                  <a:cs typeface="Avenir Next" charset="0"/>
                </a:rPr>
                <a:t>1</a:t>
              </a:r>
            </a:p>
          </p:txBody>
        </p:sp>
        <p:sp>
          <p:nvSpPr>
            <p:cNvPr id="10" name="Down Arrow 9"/>
            <p:cNvSpPr/>
            <p:nvPr/>
          </p:nvSpPr>
          <p:spPr>
            <a:xfrm>
              <a:off x="4624631" y="1764190"/>
              <a:ext cx="1110810" cy="702325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880" b="1" dirty="0">
                  <a:latin typeface="Avenir Next" charset="0"/>
                  <a:ea typeface="Avenir Next" charset="0"/>
                  <a:cs typeface="Avenir Next" charset="0"/>
                </a:rPr>
                <a:t>2</a:t>
              </a:r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7182781" y="1764189"/>
              <a:ext cx="1110808" cy="702324"/>
            </a:xfrm>
            <a:prstGeom prst="down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880" b="1" dirty="0">
                  <a:latin typeface="Avenir Next" charset="0"/>
                  <a:ea typeface="Avenir Next" charset="0"/>
                  <a:cs typeface="Avenir Next" charset="0"/>
                </a:rPr>
                <a:t>3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322358" y="6314957"/>
            <a:ext cx="2683804" cy="292103"/>
          </a:xfrm>
          <a:prstGeom prst="rect">
            <a:avLst/>
          </a:prstGeom>
          <a:noFill/>
        </p:spPr>
        <p:txBody>
          <a:bodyPr wrap="square" lIns="97252" tIns="48627" rIns="97252" bIns="48627" rtlCol="0">
            <a:spAutoFit/>
          </a:bodyPr>
          <a:lstStyle/>
          <a:p>
            <a:r>
              <a:rPr lang="en-US" sz="1260" b="1" dirty="0" err="1">
                <a:latin typeface="Century Gothic" pitchFamily="34" charset="0"/>
                <a:ea typeface="Avenir Next" charset="0"/>
                <a:cs typeface="Avenir Next" charset="0"/>
              </a:rPr>
              <a:t>Sumber</a:t>
            </a:r>
            <a:r>
              <a:rPr lang="en-US" sz="1260" b="1" dirty="0">
                <a:latin typeface="Century Gothic" pitchFamily="34" charset="0"/>
                <a:ea typeface="Avenir Next" charset="0"/>
                <a:cs typeface="Avenir Next" charset="0"/>
              </a:rPr>
              <a:t>: </a:t>
            </a:r>
            <a:r>
              <a:rPr lang="en-US" sz="1260" b="1" dirty="0" err="1">
                <a:latin typeface="Century Gothic" pitchFamily="34" charset="0"/>
                <a:ea typeface="Avenir Next" charset="0"/>
                <a:cs typeface="Avenir Next" charset="0"/>
              </a:rPr>
              <a:t>Kemendikbud</a:t>
            </a:r>
            <a:r>
              <a:rPr lang="en-US" sz="1260" b="1" dirty="0">
                <a:latin typeface="Century Gothic" pitchFamily="34" charset="0"/>
                <a:ea typeface="Avenir Next" charset="0"/>
                <a:cs typeface="Avenir Next" charset="0"/>
              </a:rPr>
              <a:t> 2016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4381" y="185420"/>
            <a:ext cx="116391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0070C0"/>
                </a:solidFill>
                <a:latin typeface="Century Gothic"/>
                <a:cs typeface="Century Gothic"/>
              </a:rPr>
              <a:t>OUTPUT: GENERASI EMAS 2045 </a:t>
            </a:r>
          </a:p>
          <a:p>
            <a:pPr lvl="0" algn="ctr"/>
            <a:r>
              <a:rPr lang="en-US" sz="2400" b="1" dirty="0">
                <a:solidFill>
                  <a:srgbClr val="0070C0"/>
                </a:solidFill>
                <a:latin typeface="Century Gothic"/>
                <a:cs typeface="Century Gothic"/>
              </a:rPr>
              <a:t>YANG DIBEKALI KETERAMPILAN ABAD 21</a:t>
            </a:r>
          </a:p>
          <a:p>
            <a:pPr lvl="0"/>
            <a:endParaRPr lang="en-US" sz="2000" dirty="0">
              <a:solidFill>
                <a:srgbClr val="0070C0"/>
              </a:solidFill>
              <a:latin typeface="Century Gothic"/>
              <a:cs typeface="Century Gothic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6720" y="2311035"/>
            <a:ext cx="26741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680" b="1" noProof="1">
                <a:latin typeface="Century Gothic" pitchFamily="34" charset="0"/>
                <a:ea typeface="Avenir Next" charset="0"/>
                <a:cs typeface="Avenir Next" charset="0"/>
              </a:rPr>
              <a:t>Kualitas Karakter</a:t>
            </a:r>
            <a:r>
              <a:rPr lang="id-ID" sz="1080" b="1" noProof="1">
                <a:latin typeface="Century Gothic" pitchFamily="34" charset="0"/>
                <a:ea typeface="Avenir Next" charset="0"/>
                <a:cs typeface="Avenir Next" charset="0"/>
              </a:rPr>
              <a:t/>
            </a:r>
            <a:br>
              <a:rPr lang="id-ID" sz="1080" b="1" noProof="1">
                <a:latin typeface="Century Gothic" pitchFamily="34" charset="0"/>
                <a:ea typeface="Avenir Next" charset="0"/>
                <a:cs typeface="Avenir Next" charset="0"/>
              </a:rPr>
            </a:br>
            <a:r>
              <a:rPr lang="id-ID" sz="1260" noProof="1">
                <a:latin typeface="Century Gothic" pitchFamily="34" charset="0"/>
                <a:ea typeface="Avenir Next" charset="0"/>
                <a:cs typeface="Avenir Next" charset="0"/>
              </a:rPr>
              <a:t>Bagaimana siswa beradaptasi</a:t>
            </a:r>
            <a:br>
              <a:rPr lang="id-ID" sz="1260" noProof="1">
                <a:latin typeface="Century Gothic" pitchFamily="34" charset="0"/>
                <a:ea typeface="Avenir Next" charset="0"/>
                <a:cs typeface="Avenir Next" charset="0"/>
              </a:rPr>
            </a:br>
            <a:r>
              <a:rPr lang="id-ID" sz="1260" noProof="1">
                <a:latin typeface="Century Gothic" pitchFamily="34" charset="0"/>
                <a:ea typeface="Avenir Next" charset="0"/>
                <a:cs typeface="Avenir Next" charset="0"/>
              </a:rPr>
              <a:t>pada lingkungan yang dinamis.</a:t>
            </a:r>
            <a:endParaRPr lang="id-ID" sz="960" b="1" noProof="1">
              <a:latin typeface="Century Gothic" pitchFamily="34" charset="0"/>
              <a:ea typeface="Avenir Next" charset="0"/>
              <a:cs typeface="Avenir Next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505941" y="999605"/>
            <a:ext cx="10994355" cy="0"/>
          </a:xfrm>
          <a:prstGeom prst="line">
            <a:avLst/>
          </a:prstGeom>
          <a:ln>
            <a:solidFill>
              <a:srgbClr val="3382C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81463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074400" y="177800"/>
            <a:ext cx="914400" cy="711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94576" y="145163"/>
            <a:ext cx="10762661" cy="660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id-ID" sz="3067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SIMULASI </a:t>
            </a:r>
            <a:r>
              <a:rPr lang="en-US" sz="3067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MODEL</a:t>
            </a:r>
            <a:r>
              <a:rPr lang="id-ID" sz="3067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067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IMPLEMENTASI PPK</a:t>
            </a:r>
            <a:endParaRPr lang="en-AU" sz="2000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6591564"/>
              </p:ext>
            </p:extLst>
          </p:nvPr>
        </p:nvGraphicFramePr>
        <p:xfrm>
          <a:off x="288177" y="754645"/>
          <a:ext cx="11639364" cy="566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:a16="http://schemas.microsoft.com/office/drawing/2014/main" xmlns="" val="344897421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xmlns="" val="385847609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379668422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38161507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33551196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1259707655"/>
                    </a:ext>
                  </a:extLst>
                </a:gridCol>
                <a:gridCol w="984595">
                  <a:extLst>
                    <a:ext uri="{9D8B030D-6E8A-4147-A177-3AD203B41FA5}">
                      <a16:colId xmlns:a16="http://schemas.microsoft.com/office/drawing/2014/main" xmlns="" val="3982445833"/>
                    </a:ext>
                  </a:extLst>
                </a:gridCol>
                <a:gridCol w="1104369">
                  <a:extLst>
                    <a:ext uri="{9D8B030D-6E8A-4147-A177-3AD203B41FA5}">
                      <a16:colId xmlns:a16="http://schemas.microsoft.com/office/drawing/2014/main" xmlns="" val="212996719"/>
                    </a:ext>
                  </a:extLst>
                </a:gridCol>
              </a:tblGrid>
              <a:tr h="401275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Hari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Senin</a:t>
                      </a:r>
                      <a:endParaRPr lang="en-US" sz="15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Selasa</a:t>
                      </a:r>
                      <a:endParaRPr lang="en-US" sz="15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Rabu</a:t>
                      </a:r>
                      <a:endParaRPr lang="en-US" sz="15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Kamis</a:t>
                      </a:r>
                      <a:endParaRPr lang="en-US" sz="15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Jumat</a:t>
                      </a:r>
                      <a:endParaRPr lang="en-US" sz="15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Sabtu</a:t>
                      </a:r>
                      <a:endParaRPr lang="en-US" sz="15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1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Minggu</a:t>
                      </a:r>
                      <a:endParaRPr lang="en-US" sz="17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71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9841831"/>
                  </a:ext>
                </a:extLst>
              </a:tr>
              <a:tr h="780288">
                <a:tc>
                  <a:txBody>
                    <a:bodyPr/>
                    <a:lstStyle/>
                    <a:p>
                      <a:pPr algn="r"/>
                      <a:r>
                        <a:rPr lang="en-US" sz="900" b="1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Nilai</a:t>
                      </a:r>
                      <a:r>
                        <a:rPr lang="en-US" sz="900" b="1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900" b="1" baseline="0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Karakter</a:t>
                      </a:r>
                      <a:r>
                        <a:rPr lang="en-US" sz="900" b="1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**</a:t>
                      </a:r>
                    </a:p>
                    <a:p>
                      <a:pPr algn="r"/>
                      <a:endParaRPr lang="en-US" sz="12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pPr algn="just"/>
                      <a:r>
                        <a:rPr lang="en-US" sz="1200" b="1" dirty="0" err="1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Waktu</a:t>
                      </a:r>
                      <a:endParaRPr lang="en-US" sz="12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id-ID" sz="1900" b="1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Penguatan Nilai Utama:</a:t>
                      </a:r>
                    </a:p>
                    <a:p>
                      <a:pPr algn="ctr"/>
                      <a:r>
                        <a:rPr lang="id-ID" sz="1900" b="1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Religius,</a:t>
                      </a:r>
                      <a:r>
                        <a:rPr lang="id-ID" sz="1900" b="1" baseline="0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Nasionalis, Mandiri, Gotong Royong, Integritas</a:t>
                      </a:r>
                      <a:endParaRPr lang="en-US" sz="19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b="1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4108629"/>
                  </a:ext>
                </a:extLst>
              </a:tr>
              <a:tr h="963168">
                <a:tc rowSpan="4">
                  <a:txBody>
                    <a:bodyPr/>
                    <a:lstStyle/>
                    <a:p>
                      <a:pPr algn="ctr"/>
                      <a:r>
                        <a:rPr lang="id-ID" sz="1500" b="1" dirty="0">
                          <a:solidFill>
                            <a:srgbClr val="2D71B3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Waktu Belajar</a:t>
                      </a:r>
                      <a:r>
                        <a:rPr lang="en-US" sz="1500" b="1" dirty="0">
                          <a:solidFill>
                            <a:srgbClr val="2D71B3"/>
                          </a:solidFill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*</a:t>
                      </a:r>
                    </a:p>
                    <a:p>
                      <a:pPr algn="ctr"/>
                      <a:endParaRPr lang="en-US" sz="1200" b="1" dirty="0">
                        <a:solidFill>
                          <a:srgbClr val="2D71B3"/>
                        </a:solidFill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</a:t>
                      </a:r>
                      <a:r>
                        <a:rPr lang="en-US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1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Pembiasaan</a:t>
                      </a:r>
                      <a:r>
                        <a:rPr lang="id-ID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:</a:t>
                      </a:r>
                      <a:r>
                        <a:rPr lang="id-ID" sz="1500" b="1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</a:p>
                    <a:p>
                      <a:pPr marL="0" marR="0" lvl="0" indent="0" algn="ctr" defTabSz="386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Memulai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hari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dengan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Upacara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Bendera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(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Senin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), 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Apel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menyanyikan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lagu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Indonesia Raya,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Lagu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Nasional,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dan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berdoa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bersama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literasi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.</a:t>
                      </a:r>
                      <a:endParaRPr lang="id-ID" sz="1500" b="0" kern="1200" dirty="0">
                        <a:solidFill>
                          <a:schemeClr val="dk1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rowSpan="4" gridSpan="2">
                  <a:txBody>
                    <a:bodyPr/>
                    <a:lstStyle/>
                    <a:p>
                      <a:pPr algn="ctr"/>
                      <a:r>
                        <a:rPr lang="en-US" sz="1500" b="1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</a:t>
                      </a:r>
                      <a:r>
                        <a:rPr lang="en-US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PPK </a:t>
                      </a:r>
                      <a:r>
                        <a:rPr lang="en-US" sz="1500" b="1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bersama</a:t>
                      </a:r>
                      <a:r>
                        <a:rPr lang="en-US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orang </a:t>
                      </a:r>
                      <a:r>
                        <a:rPr lang="en-US" sz="1500" b="1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tua</a:t>
                      </a:r>
                      <a:r>
                        <a:rPr lang="en-US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:</a:t>
                      </a:r>
                      <a:endParaRPr lang="id-ID" sz="1500" b="1" kern="1200" dirty="0">
                        <a:solidFill>
                          <a:schemeClr val="dk1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pPr algn="ctr"/>
                      <a:r>
                        <a:rPr lang="id-ID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Interaksi</a:t>
                      </a:r>
                      <a:r>
                        <a:rPr lang="id-ID" sz="1500" b="1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dengan orang tua dan lingkungan / sesama</a:t>
                      </a:r>
                      <a:endParaRPr lang="en-US" sz="15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pPr algn="ctr"/>
                      <a:endParaRPr lang="en-US" sz="1500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7512843"/>
                  </a:ext>
                </a:extLst>
              </a:tr>
              <a:tr h="1704653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id-ID" sz="1500" b="1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 Intra-Kurikuler:</a:t>
                      </a:r>
                    </a:p>
                    <a:p>
                      <a:pPr algn="ctr"/>
                      <a:r>
                        <a:rPr lang="id-ID" sz="1500" b="1" dirty="0"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 Belajar – Mengajar</a:t>
                      </a:r>
                      <a:endParaRPr lang="en-US" sz="15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  <a:p>
                      <a:pPr algn="ctr"/>
                      <a:endParaRPr lang="id-ID" sz="1500" b="1" dirty="0"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gGrid">
                      <a:fgClr>
                        <a:schemeClr val="accent1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03808">
                <a:tc vMerge="1">
                  <a:txBody>
                    <a:bodyPr/>
                    <a:lstStyle/>
                    <a:p>
                      <a:pPr algn="ctr"/>
                      <a:endParaRPr lang="en-US" sz="1700" b="1" dirty="0">
                        <a:solidFill>
                          <a:srgbClr val="2D71B3"/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109728" marR="109728" marT="54864" marB="5486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500" b="1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</a:t>
                      </a:r>
                      <a:r>
                        <a:rPr lang="en-US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id-ID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Ko-Kurikuler dan </a:t>
                      </a:r>
                      <a:r>
                        <a:rPr lang="en-US" sz="1500" b="1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Ekstrakurikuler</a:t>
                      </a:r>
                      <a:r>
                        <a:rPr lang="id-ID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:</a:t>
                      </a:r>
                      <a:r>
                        <a:rPr lang="id-ID" sz="1500" b="1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</a:p>
                    <a:p>
                      <a:pPr algn="ctr"/>
                      <a:r>
                        <a:rPr lang="id-ID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esuai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minat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dan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bakat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siswa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yang 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ilakukan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di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bawah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bimbingan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guru/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pelatih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/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melibatkan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orang 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tua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&amp; 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masyarakat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: </a:t>
                      </a:r>
                      <a:r>
                        <a:rPr lang="en-US" sz="1500" b="0" kern="1200" baseline="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baseline="0" dirty="0" err="1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Keagamaan</a:t>
                      </a:r>
                      <a:r>
                        <a:rPr lang="en-US" sz="1500" b="0" kern="1200" baseline="0" dirty="0">
                          <a:solidFill>
                            <a:schemeClr val="tx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Pramuka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PMR,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Paskibra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Kesenian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Bahasa, Sastra, KIR, 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Jurnalistik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Olahraga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dsb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.</a:t>
                      </a:r>
                      <a:endParaRPr lang="id-ID" sz="1500" b="0" kern="1200" baseline="0" dirty="0">
                        <a:solidFill>
                          <a:schemeClr val="dk1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6958367"/>
                  </a:ext>
                </a:extLst>
              </a:tr>
              <a:tr h="780288">
                <a:tc vMerge="1">
                  <a:txBody>
                    <a:bodyPr/>
                    <a:lstStyle/>
                    <a:p>
                      <a:pPr algn="ctr"/>
                      <a:endParaRPr lang="en-US" sz="1700" b="1" dirty="0">
                        <a:solidFill>
                          <a:srgbClr val="2D71B3"/>
                        </a:solidFill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marL="109728" marR="109728" marT="54864" marB="54864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Kegiatan</a:t>
                      </a:r>
                      <a:r>
                        <a:rPr lang="en-US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1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Pembiasaan</a:t>
                      </a:r>
                      <a:r>
                        <a:rPr lang="id-ID" sz="1500" b="1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:</a:t>
                      </a:r>
                      <a:r>
                        <a:rPr lang="id-ID" sz="1500" b="1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Sebelum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menutup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hari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Siswa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melakukan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baseline="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refleksi</a:t>
                      </a:r>
                      <a:r>
                        <a:rPr lang="en-US" sz="1500" b="0" kern="1200" baseline="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,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menyanyikan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lagu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daerah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dan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berdoa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</a:t>
                      </a:r>
                      <a:r>
                        <a:rPr lang="en-US" sz="1500" b="0" kern="1200" dirty="0" err="1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bersama</a:t>
                      </a:r>
                      <a:r>
                        <a:rPr lang="en-US" sz="1500" b="0" kern="1200" dirty="0">
                          <a:solidFill>
                            <a:schemeClr val="dk1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.</a:t>
                      </a:r>
                      <a:endParaRPr lang="id-ID" sz="1500" b="0" kern="1200" dirty="0">
                        <a:solidFill>
                          <a:schemeClr val="dk1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314522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14963" y="6411140"/>
            <a:ext cx="6817131" cy="6208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*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Durasi</a:t>
            </a:r>
            <a:r>
              <a:rPr lang="id-ID" sz="1067" i="1" dirty="0">
                <a:latin typeface="Helvetica Neue" charset="0"/>
                <a:ea typeface="Helvetica Neue" charset="0"/>
                <a:cs typeface="Helvetica Neue" charset="0"/>
              </a:rPr>
              <a:t> waktu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tidak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mengikat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disesuaikan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dengan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kondisi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sekolah</a:t>
            </a:r>
            <a:endParaRPr lang="en-US" sz="1067" i="1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**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Nilai-nilai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disesuaikan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dengan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GNRM,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kreativitas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sekolah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kearifan</a:t>
            </a:r>
            <a:r>
              <a:rPr lang="en-US" sz="1067" i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067" i="1" dirty="0" err="1">
                <a:latin typeface="Helvetica Neue" charset="0"/>
                <a:ea typeface="Helvetica Neue" charset="0"/>
                <a:cs typeface="Helvetica Neue" charset="0"/>
              </a:rPr>
              <a:t>lokal</a:t>
            </a:r>
            <a:endParaRPr lang="en-US" sz="1067" b="1" i="1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AU" sz="1300" i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4801" y="1298339"/>
            <a:ext cx="1410587" cy="51628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7BF28-B950-4BA2-B6C2-702EC9D54A6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Rectangle 3">
            <a:hlinkClick r:id="rId3" action="ppaction://hlinkfile"/>
          </p:cNvPr>
          <p:cNvSpPr/>
          <p:nvPr/>
        </p:nvSpPr>
        <p:spPr>
          <a:xfrm>
            <a:off x="4027714" y="3254829"/>
            <a:ext cx="3385457" cy="87085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30000">
                <a:schemeClr val="accent1">
                  <a:tint val="44500"/>
                  <a:satMod val="160000"/>
                  <a:lumMod val="91000"/>
                  <a:lumOff val="9000"/>
                  <a:alpha val="36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997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1742" y="1306298"/>
            <a:ext cx="2852057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eaLnBrk="0"/>
            <a:r>
              <a:rPr lang="en-US" dirty="0" smtClean="0"/>
              <a:t>1.  </a:t>
            </a:r>
            <a:r>
              <a:rPr lang="en-US" dirty="0" err="1" smtClean="0"/>
              <a:t>Kegiatan</a:t>
            </a:r>
            <a:r>
              <a:rPr lang="en-US" dirty="0" smtClean="0"/>
              <a:t> </a:t>
            </a:r>
            <a:r>
              <a:rPr lang="en-US" dirty="0" err="1"/>
              <a:t>Pendahuluan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err="1"/>
              <a:t>apersepsi</a:t>
            </a:r>
            <a:r>
              <a:rPr lang="en-US" dirty="0"/>
              <a:t>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err="1" smtClean="0"/>
              <a:t>motivasi</a:t>
            </a:r>
            <a:r>
              <a:rPr lang="en-US" dirty="0" smtClean="0"/>
              <a:t> 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err="1" smtClean="0"/>
              <a:t>orientasi</a:t>
            </a:r>
            <a:r>
              <a:rPr lang="en-US" dirty="0" smtClean="0"/>
              <a:t> 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err="1" smtClean="0"/>
              <a:t>cakupan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3768" y="3864442"/>
            <a:ext cx="2993575" cy="26776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err="1" smtClean="0"/>
              <a:t>Berdoa</a:t>
            </a:r>
            <a:r>
              <a:rPr lang="en-US" sz="1400" dirty="0" smtClean="0"/>
              <a:t> </a:t>
            </a:r>
            <a:r>
              <a:rPr lang="en-US" sz="1400" dirty="0" err="1" smtClean="0"/>
              <a:t>sebagai</a:t>
            </a:r>
            <a:r>
              <a:rPr lang="en-US" sz="1400" dirty="0" smtClean="0"/>
              <a:t> </a:t>
            </a:r>
            <a:r>
              <a:rPr lang="en-US" sz="1400" dirty="0" err="1" smtClean="0"/>
              <a:t>kesiapan</a:t>
            </a:r>
            <a:r>
              <a:rPr lang="en-US" sz="1400" dirty="0" smtClean="0"/>
              <a:t> </a:t>
            </a:r>
            <a:r>
              <a:rPr lang="en-US" sz="1400" dirty="0" err="1" smtClean="0"/>
              <a:t>psikis</a:t>
            </a:r>
            <a:r>
              <a:rPr lang="en-US" sz="1400" dirty="0" smtClean="0"/>
              <a:t>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wujud</a:t>
            </a:r>
            <a:r>
              <a:rPr lang="en-US" sz="1400" dirty="0" smtClean="0"/>
              <a:t> </a:t>
            </a:r>
            <a:r>
              <a:rPr lang="en-US" sz="1400" dirty="0" err="1" smtClean="0"/>
              <a:t>RELIGIUSlitas</a:t>
            </a:r>
            <a:endParaRPr lang="en-US" sz="1400" dirty="0" smtClean="0"/>
          </a:p>
          <a:p>
            <a:pPr marL="342900" indent="-342900">
              <a:buAutoNum type="arabicPeriod"/>
            </a:pPr>
            <a:r>
              <a:rPr lang="en-US" sz="1400" dirty="0" err="1" smtClean="0"/>
              <a:t>Menyanyikan</a:t>
            </a:r>
            <a:r>
              <a:rPr lang="en-US" sz="1400" dirty="0" smtClean="0"/>
              <a:t> </a:t>
            </a:r>
            <a:r>
              <a:rPr lang="en-US" sz="1400" dirty="0" err="1" smtClean="0"/>
              <a:t>Lagu</a:t>
            </a:r>
            <a:r>
              <a:rPr lang="en-US" sz="1400" dirty="0" smtClean="0"/>
              <a:t> </a:t>
            </a:r>
            <a:r>
              <a:rPr lang="en-US" sz="1400" dirty="0" err="1" smtClean="0"/>
              <a:t>Nasional</a:t>
            </a:r>
            <a:r>
              <a:rPr lang="en-US" sz="1400" dirty="0" smtClean="0"/>
              <a:t> </a:t>
            </a:r>
            <a:r>
              <a:rPr lang="en-US" sz="1400" dirty="0" err="1" smtClean="0"/>
              <a:t>sebagai</a:t>
            </a:r>
            <a:r>
              <a:rPr lang="en-US" sz="1400" dirty="0" smtClean="0"/>
              <a:t> </a:t>
            </a:r>
            <a:r>
              <a:rPr lang="en-US" sz="1400" dirty="0" err="1" smtClean="0"/>
              <a:t>bentuk</a:t>
            </a:r>
            <a:r>
              <a:rPr lang="en-US" sz="1400" dirty="0" smtClean="0"/>
              <a:t> Rasa NASIONALISME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KEMANDIRIAN </a:t>
            </a:r>
            <a:r>
              <a:rPr lang="en-US" sz="1400" dirty="0" err="1" smtClean="0"/>
              <a:t>sebagai</a:t>
            </a:r>
            <a:r>
              <a:rPr lang="en-US" sz="1400" dirty="0" smtClean="0"/>
              <a:t> </a:t>
            </a:r>
            <a:r>
              <a:rPr lang="en-US" sz="1400" dirty="0" err="1" smtClean="0"/>
              <a:t>bentuk</a:t>
            </a:r>
            <a:r>
              <a:rPr lang="en-US" sz="1400" dirty="0" smtClean="0"/>
              <a:t> </a:t>
            </a:r>
            <a:r>
              <a:rPr lang="en-US" sz="1400" dirty="0" err="1" smtClean="0"/>
              <a:t>motivasi</a:t>
            </a:r>
            <a:endParaRPr lang="en-US" sz="1400" dirty="0" smtClean="0"/>
          </a:p>
          <a:p>
            <a:pPr marL="342900" indent="-342900">
              <a:buAutoNum type="arabicPeriod"/>
            </a:pPr>
            <a:r>
              <a:rPr lang="en-US" sz="1400" dirty="0" err="1" smtClean="0"/>
              <a:t>Menghubungkan</a:t>
            </a:r>
            <a:r>
              <a:rPr lang="en-US" sz="1400" dirty="0" smtClean="0"/>
              <a:t> </a:t>
            </a:r>
            <a:r>
              <a:rPr lang="en-US" sz="1400" dirty="0" err="1" smtClean="0"/>
              <a:t>konsep</a:t>
            </a:r>
            <a:r>
              <a:rPr lang="en-US" sz="1400" dirty="0" smtClean="0"/>
              <a:t> </a:t>
            </a:r>
            <a:r>
              <a:rPr lang="en-US" sz="1400" dirty="0" err="1" smtClean="0"/>
              <a:t>dengan</a:t>
            </a:r>
            <a:r>
              <a:rPr lang="en-US" sz="1400" dirty="0" smtClean="0"/>
              <a:t> </a:t>
            </a:r>
            <a:r>
              <a:rPr lang="en-US" sz="1400" dirty="0" err="1" smtClean="0"/>
              <a:t>kenyataan</a:t>
            </a:r>
            <a:r>
              <a:rPr lang="en-US" sz="1400" dirty="0" smtClean="0"/>
              <a:t> </a:t>
            </a:r>
            <a:r>
              <a:rPr lang="en-US" sz="1400" dirty="0" err="1" smtClean="0"/>
              <a:t>sebagai</a:t>
            </a:r>
            <a:r>
              <a:rPr lang="en-US" sz="1400" dirty="0" smtClean="0"/>
              <a:t> </a:t>
            </a:r>
            <a:r>
              <a:rPr lang="en-US" sz="1400" dirty="0" err="1" smtClean="0"/>
              <a:t>kreativitas</a:t>
            </a:r>
            <a:endParaRPr lang="en-US" sz="1400" dirty="0" smtClean="0"/>
          </a:p>
          <a:p>
            <a:pPr marL="342900" indent="-342900">
              <a:buAutoNum type="arabicPeriod"/>
            </a:pPr>
            <a:r>
              <a:rPr lang="en-US" sz="1400" dirty="0" err="1" smtClean="0"/>
              <a:t>Tujuan</a:t>
            </a:r>
            <a:r>
              <a:rPr lang="en-US" sz="1400" dirty="0" smtClean="0"/>
              <a:t> </a:t>
            </a:r>
            <a:r>
              <a:rPr lang="en-US" sz="1400" dirty="0" err="1" smtClean="0"/>
              <a:t>menjadikan</a:t>
            </a:r>
            <a:r>
              <a:rPr lang="en-US" sz="1400" dirty="0" smtClean="0"/>
              <a:t> </a:t>
            </a:r>
            <a:r>
              <a:rPr lang="en-US" sz="1400" dirty="0" err="1" smtClean="0"/>
              <a:t>komitmen</a:t>
            </a:r>
            <a:r>
              <a:rPr lang="en-US" sz="1400" dirty="0" smtClean="0"/>
              <a:t> yang </a:t>
            </a:r>
            <a:r>
              <a:rPr lang="en-US" sz="1400" dirty="0" err="1" smtClean="0"/>
              <a:t>harus</a:t>
            </a:r>
            <a:r>
              <a:rPr lang="en-US" sz="1400" dirty="0" smtClean="0"/>
              <a:t> </a:t>
            </a:r>
            <a:r>
              <a:rPr lang="en-US" sz="1400" dirty="0" err="1" smtClean="0"/>
              <a:t>dicapai</a:t>
            </a:r>
            <a:r>
              <a:rPr lang="en-US" sz="1400" dirty="0" smtClean="0"/>
              <a:t> </a:t>
            </a:r>
            <a:r>
              <a:rPr lang="en-US" sz="1400" dirty="0" err="1" smtClean="0"/>
              <a:t>melalui</a:t>
            </a:r>
            <a:r>
              <a:rPr lang="en-US" sz="1400" dirty="0" smtClean="0"/>
              <a:t> INTEGRITAS </a:t>
            </a:r>
            <a:r>
              <a:rPr lang="en-US" sz="1400" dirty="0" err="1" smtClean="0"/>
              <a:t>tinggi</a:t>
            </a:r>
            <a:endParaRPr lang="en-US" sz="1400" dirty="0"/>
          </a:p>
        </p:txBody>
      </p:sp>
      <p:sp>
        <p:nvSpPr>
          <p:cNvPr id="4" name="Rectangle 3">
            <a:hlinkClick r:id="rId2" action="ppaction://hlinkfile"/>
          </p:cNvPr>
          <p:cNvSpPr/>
          <p:nvPr/>
        </p:nvSpPr>
        <p:spPr>
          <a:xfrm>
            <a:off x="2307771" y="250372"/>
            <a:ext cx="8371115" cy="8926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latin typeface="Arial Rounded MT Bold" pitchFamily="34" charset="0"/>
              </a:rPr>
              <a:t>Langkah</a:t>
            </a:r>
            <a:r>
              <a:rPr lang="en-US" sz="3200" dirty="0">
                <a:latin typeface="Arial Rounded MT Bold" pitchFamily="34" charset="0"/>
              </a:rPr>
              <a:t> – </a:t>
            </a:r>
            <a:r>
              <a:rPr lang="en-US" sz="3200" dirty="0" err="1">
                <a:latin typeface="Arial Rounded MT Bold" pitchFamily="34" charset="0"/>
              </a:rPr>
              <a:t>Langkah</a:t>
            </a:r>
            <a:r>
              <a:rPr lang="en-US" sz="3200" dirty="0">
                <a:latin typeface="Arial Rounded MT Bold" pitchFamily="34" charset="0"/>
              </a:rPr>
              <a:t> </a:t>
            </a:r>
            <a:r>
              <a:rPr lang="en-US" sz="3200" dirty="0" err="1">
                <a:latin typeface="Arial Rounded MT Bold" pitchFamily="34" charset="0"/>
              </a:rPr>
              <a:t>Pembelajaran</a:t>
            </a:r>
            <a:r>
              <a:rPr lang="en-US" sz="3200" dirty="0">
                <a:latin typeface="Arial Rounded MT Bold" pitchFamily="34" charset="0"/>
              </a:rPr>
              <a:t> </a:t>
            </a:r>
          </a:p>
        </p:txBody>
      </p:sp>
      <p:sp>
        <p:nvSpPr>
          <p:cNvPr id="5" name="Down Arrow 4"/>
          <p:cNvSpPr/>
          <p:nvPr/>
        </p:nvSpPr>
        <p:spPr>
          <a:xfrm>
            <a:off x="1870641" y="3106451"/>
            <a:ext cx="720159" cy="660017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880" b="1" dirty="0">
                <a:latin typeface="Avenir Next" charset="0"/>
                <a:ea typeface="Avenir Next" charset="0"/>
                <a:cs typeface="Avenir Next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25686" y="1306294"/>
            <a:ext cx="4463143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eaLnBrk="0"/>
            <a:r>
              <a:rPr lang="en-US" dirty="0" smtClean="0"/>
              <a:t>2. </a:t>
            </a:r>
            <a:r>
              <a:rPr lang="en-US" dirty="0" err="1" smtClean="0"/>
              <a:t>Kegiatan</a:t>
            </a:r>
            <a:r>
              <a:rPr lang="en-US" dirty="0" smtClean="0"/>
              <a:t> </a:t>
            </a:r>
            <a:r>
              <a:rPr lang="en-US" dirty="0" err="1" smtClean="0"/>
              <a:t>Inti</a:t>
            </a: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model </a:t>
            </a:r>
            <a:r>
              <a:rPr lang="en-US" dirty="0" err="1"/>
              <a:t>pembelajaran</a:t>
            </a:r>
            <a:r>
              <a:rPr lang="en-US" dirty="0"/>
              <a:t>,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err="1"/>
              <a:t>metode</a:t>
            </a:r>
            <a:r>
              <a:rPr lang="en-US" dirty="0"/>
              <a:t> </a:t>
            </a:r>
            <a:r>
              <a:rPr lang="en-US" dirty="0" err="1"/>
              <a:t>pembelajaran</a:t>
            </a:r>
            <a:r>
              <a:rPr lang="en-US" dirty="0"/>
              <a:t>,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media </a:t>
            </a:r>
            <a:r>
              <a:rPr lang="en-US" dirty="0" err="1"/>
              <a:t>pembelajaran</a:t>
            </a:r>
            <a:r>
              <a:rPr lang="en-US" dirty="0"/>
              <a:t>,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 smtClean="0"/>
              <a:t>belajar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29738" y="3799122"/>
            <a:ext cx="4659091" cy="28931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err="1"/>
              <a:t>D</a:t>
            </a:r>
            <a:r>
              <a:rPr lang="en-US" sz="1400" dirty="0" err="1" smtClean="0"/>
              <a:t>isesuaikan</a:t>
            </a:r>
            <a:r>
              <a:rPr lang="en-US" sz="1400" dirty="0" smtClean="0"/>
              <a:t> </a:t>
            </a:r>
            <a:r>
              <a:rPr lang="en-US" sz="1400" dirty="0" err="1"/>
              <a:t>dengan</a:t>
            </a:r>
            <a:r>
              <a:rPr lang="en-US" sz="1400" dirty="0"/>
              <a:t> </a:t>
            </a:r>
            <a:r>
              <a:rPr lang="en-US" sz="1400" dirty="0" err="1"/>
              <a:t>karakteristik</a:t>
            </a:r>
            <a:r>
              <a:rPr lang="en-US" sz="1400" dirty="0"/>
              <a:t> </a:t>
            </a:r>
            <a:r>
              <a:rPr lang="en-US" sz="1400" dirty="0" err="1"/>
              <a:t>peserta</a:t>
            </a:r>
            <a:r>
              <a:rPr lang="en-US" sz="1400" dirty="0"/>
              <a:t> </a:t>
            </a:r>
            <a:r>
              <a:rPr lang="en-US" sz="1400" dirty="0" err="1"/>
              <a:t>didik</a:t>
            </a:r>
            <a:r>
              <a:rPr lang="en-US" sz="1400" dirty="0"/>
              <a:t>, </a:t>
            </a:r>
            <a:r>
              <a:rPr lang="en-US" sz="1400" dirty="0" err="1"/>
              <a:t>mata</a:t>
            </a:r>
            <a:r>
              <a:rPr lang="en-US" sz="1400" dirty="0"/>
              <a:t> </a:t>
            </a:r>
            <a:r>
              <a:rPr lang="en-US" sz="1400" dirty="0" err="1"/>
              <a:t>pelajaran</a:t>
            </a:r>
            <a:r>
              <a:rPr lang="en-US" sz="1400" dirty="0"/>
              <a:t>, </a:t>
            </a:r>
            <a:r>
              <a:rPr lang="en-US" sz="1400" dirty="0" err="1"/>
              <a:t>kompetensi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jenjang</a:t>
            </a:r>
            <a:r>
              <a:rPr lang="en-US" sz="1400" dirty="0"/>
              <a:t> </a:t>
            </a:r>
            <a:r>
              <a:rPr lang="en-US" sz="1400" dirty="0" err="1" smtClean="0"/>
              <a:t>pendidikan</a:t>
            </a:r>
            <a:endParaRPr lang="en-US" sz="1400" dirty="0"/>
          </a:p>
          <a:p>
            <a:pPr marL="342900" indent="-342900">
              <a:buAutoNum type="arabicPeriod"/>
            </a:pPr>
            <a:r>
              <a:rPr lang="en-US" sz="1400" dirty="0" smtClean="0"/>
              <a:t>Active Learning (</a:t>
            </a:r>
            <a:r>
              <a:rPr lang="en-US" sz="1400" dirty="0" err="1"/>
              <a:t>Pemilihan</a:t>
            </a:r>
            <a:r>
              <a:rPr lang="en-US" sz="1400" dirty="0"/>
              <a:t> </a:t>
            </a:r>
            <a:r>
              <a:rPr lang="en-US" sz="1400" dirty="0" err="1"/>
              <a:t>pendekatan</a:t>
            </a:r>
            <a:r>
              <a:rPr lang="en-US" sz="1400" dirty="0"/>
              <a:t> </a:t>
            </a:r>
            <a:r>
              <a:rPr lang="en-US" sz="1400" dirty="0" err="1"/>
              <a:t>saintifik</a:t>
            </a:r>
            <a:r>
              <a:rPr lang="en-US" sz="1400" dirty="0"/>
              <a:t> (</a:t>
            </a:r>
            <a:r>
              <a:rPr lang="en-US" sz="1400" i="1" dirty="0" err="1"/>
              <a:t>inkuiri</a:t>
            </a:r>
            <a:r>
              <a:rPr lang="en-US" sz="1400" i="1" dirty="0"/>
              <a:t>,</a:t>
            </a:r>
            <a:r>
              <a:rPr lang="en-US" sz="1400" dirty="0"/>
              <a:t> </a:t>
            </a:r>
            <a:r>
              <a:rPr lang="en-US" sz="1400" i="1" dirty="0"/>
              <a:t>discovery, problem  based learning </a:t>
            </a:r>
            <a:r>
              <a:rPr lang="en-US" sz="1400" i="1" dirty="0" err="1"/>
              <a:t>dan</a:t>
            </a:r>
            <a:r>
              <a:rPr lang="en-US" sz="1400" i="1" dirty="0"/>
              <a:t> project based Learning</a:t>
            </a:r>
            <a:r>
              <a:rPr lang="en-US" sz="1400" dirty="0" smtClean="0"/>
              <a:t>) </a:t>
            </a:r>
            <a:r>
              <a:rPr lang="en-US" sz="1400" dirty="0" err="1" smtClean="0"/>
              <a:t>melakukan</a:t>
            </a:r>
            <a:r>
              <a:rPr lang="en-US" sz="1400" dirty="0" smtClean="0"/>
              <a:t> </a:t>
            </a:r>
            <a:r>
              <a:rPr lang="id-ID" sz="1400" b="1" noProof="1">
                <a:latin typeface="Century Gothic" pitchFamily="34" charset="0"/>
                <a:ea typeface="Avenir Next" charset="0"/>
                <a:cs typeface="Avenir Next" charset="0"/>
              </a:rPr>
              <a:t>Berpikir </a:t>
            </a:r>
            <a:r>
              <a:rPr lang="id-ID" sz="1400" b="1" noProof="1" smtClean="0">
                <a:latin typeface="Century Gothic" pitchFamily="34" charset="0"/>
                <a:ea typeface="Avenir Next" charset="0"/>
                <a:cs typeface="Avenir Next" charset="0"/>
              </a:rPr>
              <a:t>kritis</a:t>
            </a:r>
            <a:r>
              <a:rPr lang="en-US" sz="1400" b="1" noProof="1" smtClean="0">
                <a:latin typeface="Century Gothic" pitchFamily="34" charset="0"/>
                <a:ea typeface="Avenir Next" charset="0"/>
                <a:cs typeface="Avenir Next" charset="0"/>
              </a:rPr>
              <a:t>, </a:t>
            </a:r>
            <a:r>
              <a:rPr lang="id-ID" sz="1400" b="1" noProof="1" smtClean="0">
                <a:latin typeface="Century Gothic" pitchFamily="34" charset="0"/>
                <a:ea typeface="Avenir Next" charset="0"/>
                <a:cs typeface="Avenir Next" charset="0"/>
              </a:rPr>
              <a:t>Kreativitas</a:t>
            </a:r>
            <a:r>
              <a:rPr lang="en-US" sz="1400" b="1" noProof="1" smtClean="0">
                <a:latin typeface="Century Gothic" pitchFamily="34" charset="0"/>
                <a:ea typeface="Avenir Next" charset="0"/>
                <a:cs typeface="Avenir Next" charset="0"/>
              </a:rPr>
              <a:t>, </a:t>
            </a:r>
            <a:r>
              <a:rPr lang="id-ID" sz="1400" b="1" noProof="1" smtClean="0">
                <a:latin typeface="Century Gothic" pitchFamily="34" charset="0"/>
                <a:ea typeface="Avenir Next" charset="0"/>
                <a:cs typeface="Avenir Next" charset="0"/>
              </a:rPr>
              <a:t>Komunikasi</a:t>
            </a:r>
            <a:r>
              <a:rPr lang="en-US" sz="1400" b="1" noProof="1" smtClean="0">
                <a:latin typeface="Century Gothic" pitchFamily="34" charset="0"/>
                <a:ea typeface="Avenir Next" charset="0"/>
                <a:cs typeface="Avenir Next" charset="0"/>
              </a:rPr>
              <a:t>, </a:t>
            </a:r>
            <a:r>
              <a:rPr lang="id-ID" sz="1400" b="1" noProof="1" smtClean="0">
                <a:latin typeface="Century Gothic" pitchFamily="34" charset="0"/>
                <a:ea typeface="Avenir Next" charset="0"/>
                <a:cs typeface="Avenir Next" charset="0"/>
              </a:rPr>
              <a:t>Kolaborasi</a:t>
            </a:r>
            <a:endParaRPr lang="id-ID" sz="1400" b="1" noProof="1">
              <a:latin typeface="Century Gothic" pitchFamily="34" charset="0"/>
              <a:ea typeface="Avenir Next" charset="0"/>
              <a:cs typeface="Avenir Next" charset="0"/>
            </a:endParaRPr>
          </a:p>
          <a:p>
            <a:pPr marL="342900" indent="-342900">
              <a:buAutoNum type="arabicPeriod"/>
            </a:pPr>
            <a:r>
              <a:rPr lang="en-US" sz="1400" dirty="0" smtClean="0"/>
              <a:t>Target </a:t>
            </a:r>
            <a:r>
              <a:rPr lang="en-US" sz="1400" dirty="0" err="1" smtClean="0"/>
              <a:t>capaian</a:t>
            </a:r>
            <a:r>
              <a:rPr lang="en-US" sz="1400" dirty="0" smtClean="0"/>
              <a:t> SIKAP, PENGETAHUAN </a:t>
            </a:r>
            <a:r>
              <a:rPr lang="en-US" sz="1400" dirty="0" err="1" smtClean="0"/>
              <a:t>dan</a:t>
            </a:r>
            <a:r>
              <a:rPr lang="en-US" sz="1400" dirty="0" smtClean="0"/>
              <a:t> KETRAMPILAM</a:t>
            </a:r>
          </a:p>
          <a:p>
            <a:pPr marL="342900" indent="-342900">
              <a:buAutoNum type="arabicPeriod"/>
            </a:pPr>
            <a:r>
              <a:rPr lang="en-US" sz="1400" dirty="0" err="1" smtClean="0"/>
              <a:t>Munculkan</a:t>
            </a:r>
            <a:r>
              <a:rPr lang="en-US" sz="1400" dirty="0" smtClean="0"/>
              <a:t>  </a:t>
            </a:r>
            <a:r>
              <a:rPr lang="en-US" sz="1400" dirty="0" err="1" smtClean="0"/>
              <a:t>ke</a:t>
            </a:r>
            <a:r>
              <a:rPr lang="en-US" sz="1400" dirty="0" smtClean="0"/>
              <a:t> </a:t>
            </a:r>
            <a:r>
              <a:rPr lang="en-US" sz="1400" dirty="0" err="1" smtClean="0"/>
              <a:t>MANDIRIan</a:t>
            </a:r>
            <a:r>
              <a:rPr lang="en-US" sz="1400" dirty="0" smtClean="0"/>
              <a:t> (</a:t>
            </a:r>
            <a:r>
              <a:rPr lang="en-US" sz="1400" dirty="0" err="1" smtClean="0"/>
              <a:t>kerja</a:t>
            </a:r>
            <a:r>
              <a:rPr lang="en-US" sz="1400" dirty="0" smtClean="0"/>
              <a:t> </a:t>
            </a:r>
            <a:r>
              <a:rPr lang="en-US" sz="1400" dirty="0" err="1" smtClean="0"/>
              <a:t>keras</a:t>
            </a:r>
            <a:r>
              <a:rPr lang="en-US" sz="1400" dirty="0" smtClean="0"/>
              <a:t>, </a:t>
            </a:r>
            <a:r>
              <a:rPr lang="en-US" sz="1400" dirty="0" err="1" smtClean="0"/>
              <a:t>kreatif,disiplin</a:t>
            </a:r>
            <a:r>
              <a:rPr lang="en-US" sz="1400" dirty="0" smtClean="0"/>
              <a:t>, </a:t>
            </a:r>
            <a:r>
              <a:rPr lang="en-US" sz="1400" dirty="0" err="1" smtClean="0"/>
              <a:t>berani</a:t>
            </a:r>
            <a:r>
              <a:rPr lang="en-US" sz="1400" dirty="0" smtClean="0"/>
              <a:t>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pembelajar</a:t>
            </a:r>
            <a:r>
              <a:rPr lang="en-US" sz="1400" dirty="0" smtClean="0"/>
              <a:t>)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Nampak </a:t>
            </a:r>
            <a:r>
              <a:rPr lang="id-ID" sz="1400" dirty="0" smtClean="0"/>
              <a:t>kan </a:t>
            </a:r>
            <a:r>
              <a:rPr lang="en-US" sz="1400" dirty="0" smtClean="0"/>
              <a:t>GOTONG ROYONG (</a:t>
            </a:r>
            <a:r>
              <a:rPr lang="en-US" sz="1400" dirty="0" err="1" smtClean="0"/>
              <a:t>kerjasama</a:t>
            </a:r>
            <a:r>
              <a:rPr lang="en-US" sz="1400" dirty="0" smtClean="0"/>
              <a:t>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solidaritas</a:t>
            </a:r>
            <a:r>
              <a:rPr lang="en-US" sz="1400" dirty="0" smtClean="0"/>
              <a:t>)</a:t>
            </a:r>
          </a:p>
          <a:p>
            <a:pPr marL="342900" indent="-342900">
              <a:buAutoNum type="arabicPeriod"/>
            </a:pPr>
            <a:r>
              <a:rPr lang="en-US" sz="1400" dirty="0" err="1" smtClean="0"/>
              <a:t>Tumbuhkan</a:t>
            </a:r>
            <a:r>
              <a:rPr lang="en-US" sz="1400" dirty="0" smtClean="0"/>
              <a:t> INTEGRITAS ( </a:t>
            </a:r>
            <a:r>
              <a:rPr lang="en-US" sz="1400" dirty="0" err="1" smtClean="0"/>
              <a:t>kejujuran</a:t>
            </a:r>
            <a:r>
              <a:rPr lang="en-US" sz="1400" dirty="0" smtClean="0"/>
              <a:t>, </a:t>
            </a:r>
            <a:r>
              <a:rPr lang="en-US" sz="1400" dirty="0" err="1" smtClean="0"/>
              <a:t>kesantunan</a:t>
            </a:r>
            <a:r>
              <a:rPr lang="en-US" sz="1400" dirty="0" smtClean="0"/>
              <a:t> </a:t>
            </a:r>
            <a:r>
              <a:rPr lang="en-US" sz="1400" dirty="0" err="1" smtClean="0"/>
              <a:t>dan</a:t>
            </a:r>
            <a:r>
              <a:rPr lang="en-US" sz="1400" dirty="0" smtClean="0"/>
              <a:t> </a:t>
            </a:r>
            <a:r>
              <a:rPr lang="en-US" sz="1400" dirty="0" err="1" smtClean="0"/>
              <a:t>cinta</a:t>
            </a:r>
            <a:r>
              <a:rPr lang="en-US" sz="1400" dirty="0" smtClean="0"/>
              <a:t> </a:t>
            </a:r>
            <a:r>
              <a:rPr lang="en-US" sz="1400" dirty="0" err="1" smtClean="0"/>
              <a:t>kebenaran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8" name="Down Arrow 7"/>
          <p:cNvSpPr/>
          <p:nvPr/>
        </p:nvSpPr>
        <p:spPr>
          <a:xfrm>
            <a:off x="5811369" y="3095561"/>
            <a:ext cx="720159" cy="660017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 smtClean="0">
                <a:latin typeface="Avenir Next" charset="0"/>
                <a:ea typeface="Avenir Next" charset="0"/>
                <a:cs typeface="Avenir Next" charset="0"/>
              </a:rPr>
              <a:t>2</a:t>
            </a:r>
            <a:endParaRPr lang="id-ID" sz="2880" b="1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6803" y="1306298"/>
            <a:ext cx="2852057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eaLnBrk="0"/>
            <a:r>
              <a:rPr lang="en-US" sz="1600" dirty="0" smtClean="0"/>
              <a:t>3. </a:t>
            </a:r>
            <a:r>
              <a:rPr lang="en-US" sz="1600" dirty="0" err="1" smtClean="0"/>
              <a:t>Kegiatan</a:t>
            </a:r>
            <a:r>
              <a:rPr lang="en-US" sz="1600" dirty="0" smtClean="0"/>
              <a:t> </a:t>
            </a:r>
            <a:r>
              <a:rPr lang="en-US" sz="1600" dirty="0" err="1" smtClean="0"/>
              <a:t>Penutup</a:t>
            </a:r>
            <a:endParaRPr lang="en-US" sz="1600" dirty="0"/>
          </a:p>
          <a:p>
            <a:pPr lvl="0" eaLnBrk="0"/>
            <a:r>
              <a:rPr lang="en-US" sz="1600" dirty="0" err="1" smtClean="0"/>
              <a:t>Refleksi</a:t>
            </a:r>
            <a:endParaRPr lang="en-US" sz="1600" dirty="0" smtClean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600" dirty="0" err="1"/>
              <a:t>menemukan</a:t>
            </a:r>
            <a:r>
              <a:rPr lang="en-US" sz="1600" dirty="0"/>
              <a:t> </a:t>
            </a:r>
            <a:r>
              <a:rPr lang="en-US" sz="1600" dirty="0" err="1"/>
              <a:t>manfaat</a:t>
            </a:r>
            <a:endParaRPr lang="en-US" sz="16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600" dirty="0" err="1"/>
              <a:t>umpan</a:t>
            </a:r>
            <a:r>
              <a:rPr lang="en-US" sz="1600" dirty="0"/>
              <a:t> </a:t>
            </a:r>
            <a:r>
              <a:rPr lang="en-US" sz="1600" dirty="0" err="1"/>
              <a:t>balik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600" dirty="0" err="1"/>
              <a:t>tindak</a:t>
            </a:r>
            <a:r>
              <a:rPr lang="en-US" sz="1600" dirty="0"/>
              <a:t> </a:t>
            </a:r>
            <a:r>
              <a:rPr lang="en-US" sz="1600" dirty="0" err="1"/>
              <a:t>lanjut</a:t>
            </a:r>
            <a:r>
              <a:rPr lang="en-US" sz="1600" dirty="0"/>
              <a:t>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600" dirty="0" err="1"/>
              <a:t>menginformasikan</a:t>
            </a:r>
            <a:r>
              <a:rPr lang="en-US" sz="1600" dirty="0"/>
              <a:t> </a:t>
            </a:r>
            <a:r>
              <a:rPr lang="en-US" sz="1600" dirty="0" err="1"/>
              <a:t>rencana</a:t>
            </a:r>
            <a:r>
              <a:rPr lang="en-US" sz="1600" dirty="0"/>
              <a:t> </a:t>
            </a:r>
            <a:r>
              <a:rPr lang="en-US" sz="1600" dirty="0" err="1" smtClean="0"/>
              <a:t>berikutnya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686803" y="3864442"/>
            <a:ext cx="2895601" cy="20621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err="1" smtClean="0"/>
              <a:t>Cinta</a:t>
            </a:r>
            <a:r>
              <a:rPr lang="en-US" sz="1600" dirty="0" smtClean="0"/>
              <a:t> </a:t>
            </a:r>
            <a:r>
              <a:rPr lang="en-US" sz="1600" dirty="0" err="1" smtClean="0"/>
              <a:t>tanah</a:t>
            </a:r>
            <a:r>
              <a:rPr lang="en-US" sz="1600" dirty="0" smtClean="0"/>
              <a:t> air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lingkungan</a:t>
            </a:r>
            <a:endParaRPr lang="en-US" sz="1600" dirty="0" smtClean="0"/>
          </a:p>
          <a:p>
            <a:pPr marL="342900" indent="-342900">
              <a:buAutoNum type="arabicPeriod"/>
            </a:pPr>
            <a:r>
              <a:rPr lang="en-US" sz="1600" dirty="0" err="1" smtClean="0"/>
              <a:t>Manusia</a:t>
            </a:r>
            <a:r>
              <a:rPr lang="en-US" sz="1600" dirty="0" smtClean="0"/>
              <a:t> yang </a:t>
            </a:r>
            <a:r>
              <a:rPr lang="en-US" sz="1600" dirty="0" err="1" smtClean="0"/>
              <a:t>berani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pembelajar</a:t>
            </a:r>
            <a:r>
              <a:rPr lang="en-US" sz="1600" dirty="0" smtClean="0"/>
              <a:t> </a:t>
            </a:r>
          </a:p>
          <a:p>
            <a:pPr marL="342900" indent="-342900">
              <a:buAutoNum type="arabicPeriod"/>
            </a:pPr>
            <a:r>
              <a:rPr lang="en-US" sz="1600" dirty="0" err="1" smtClean="0"/>
              <a:t>Kerjakeras</a:t>
            </a:r>
            <a:r>
              <a:rPr lang="en-US" sz="1600" dirty="0" smtClean="0"/>
              <a:t>, </a:t>
            </a:r>
            <a:r>
              <a:rPr lang="en-US" sz="1600" dirty="0" err="1" smtClean="0"/>
              <a:t>kerjasama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kreatif</a:t>
            </a:r>
            <a:endParaRPr lang="en-US" sz="1600" dirty="0" smtClean="0"/>
          </a:p>
          <a:p>
            <a:pPr marL="342900" indent="-342900">
              <a:buAutoNum type="arabicPeriod"/>
            </a:pPr>
            <a:r>
              <a:rPr lang="en-US" sz="1600" dirty="0" err="1" smtClean="0"/>
              <a:t>Tanggung</a:t>
            </a:r>
            <a:r>
              <a:rPr lang="en-US" sz="1600" dirty="0" smtClean="0"/>
              <a:t> </a:t>
            </a:r>
            <a:r>
              <a:rPr lang="en-US" sz="1600" dirty="0" err="1" smtClean="0"/>
              <a:t>jawab</a:t>
            </a:r>
            <a:r>
              <a:rPr lang="en-US" sz="1600" dirty="0" smtClean="0"/>
              <a:t> </a:t>
            </a:r>
            <a:r>
              <a:rPr lang="en-US" sz="1600" dirty="0" err="1" smtClean="0"/>
              <a:t>dan</a:t>
            </a:r>
            <a:r>
              <a:rPr lang="en-US" sz="1600" dirty="0" smtClean="0"/>
              <a:t> </a:t>
            </a:r>
            <a:r>
              <a:rPr lang="en-US" sz="1600" dirty="0" err="1" smtClean="0"/>
              <a:t>belajar</a:t>
            </a:r>
            <a:r>
              <a:rPr lang="en-US" sz="1600" dirty="0" smtClean="0"/>
              <a:t> </a:t>
            </a:r>
            <a:r>
              <a:rPr lang="en-US" sz="1600" dirty="0" err="1" smtClean="0"/>
              <a:t>sepanjang</a:t>
            </a:r>
            <a:r>
              <a:rPr lang="en-US" sz="1600" dirty="0" smtClean="0"/>
              <a:t> </a:t>
            </a:r>
            <a:r>
              <a:rPr lang="en-US" sz="1600" dirty="0" err="1" smtClean="0"/>
              <a:t>hayat</a:t>
            </a:r>
            <a:endParaRPr lang="en-US" sz="1600" dirty="0"/>
          </a:p>
        </p:txBody>
      </p:sp>
      <p:sp>
        <p:nvSpPr>
          <p:cNvPr id="11" name="Down Arrow 10"/>
          <p:cNvSpPr/>
          <p:nvPr/>
        </p:nvSpPr>
        <p:spPr>
          <a:xfrm>
            <a:off x="9752751" y="3190107"/>
            <a:ext cx="720159" cy="660017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 smtClean="0">
                <a:latin typeface="Avenir Next" charset="0"/>
                <a:ea typeface="Avenir Next" charset="0"/>
                <a:cs typeface="Avenir Next" charset="0"/>
              </a:rPr>
              <a:t>3</a:t>
            </a:r>
            <a:endParaRPr lang="id-ID" sz="2880" b="1" dirty="0">
              <a:latin typeface="Avenir Next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219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2814" y="544303"/>
            <a:ext cx="801188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D" sz="2800" b="1" dirty="0" smtClean="0"/>
              <a:t>STRATEGI LITERASI DALAM PEMBELAJARAN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338943" y="1567544"/>
            <a:ext cx="9666514" cy="46782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ID" sz="2000" b="1" dirty="0" err="1" smtClean="0"/>
              <a:t>Sebelum</a:t>
            </a:r>
            <a:r>
              <a:rPr lang="en-ID" sz="2000" b="1" dirty="0" smtClean="0"/>
              <a:t> </a:t>
            </a:r>
            <a:r>
              <a:rPr lang="en-ID" sz="2000" b="1" dirty="0"/>
              <a:t>"</a:t>
            </a:r>
            <a:r>
              <a:rPr lang="en-ID" sz="2000" b="1" dirty="0" err="1"/>
              <a:t>membaca</a:t>
            </a:r>
            <a:r>
              <a:rPr lang="en-ID" sz="2000" b="1" dirty="0"/>
              <a:t>" </a:t>
            </a:r>
            <a:endParaRPr lang="en-ID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ID" sz="2000" b="1" dirty="0" err="1" smtClean="0"/>
              <a:t>membuat</a:t>
            </a:r>
            <a:r>
              <a:rPr lang="en-ID" sz="2000" b="1" dirty="0" smtClean="0"/>
              <a:t> </a:t>
            </a:r>
            <a:r>
              <a:rPr lang="en-ID" sz="2000" b="1" dirty="0" err="1"/>
              <a:t>prediksi</a:t>
            </a:r>
            <a:r>
              <a:rPr lang="en-ID" sz="2000" b="1" dirty="0"/>
              <a:t>  </a:t>
            </a:r>
            <a:endParaRPr lang="en-ID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ID" sz="2000" b="1" dirty="0" err="1" smtClean="0"/>
              <a:t>mengidentifikasi</a:t>
            </a:r>
            <a:r>
              <a:rPr lang="en-ID" sz="2000" b="1" dirty="0" smtClean="0"/>
              <a:t> </a:t>
            </a:r>
            <a:r>
              <a:rPr lang="en-ID" sz="2000" b="1" dirty="0" err="1"/>
              <a:t>tujuan</a:t>
            </a:r>
            <a:r>
              <a:rPr lang="en-ID" sz="2000" b="1" dirty="0"/>
              <a:t> </a:t>
            </a:r>
            <a:r>
              <a:rPr lang="en-ID" sz="2000" b="1" dirty="0" err="1"/>
              <a:t>membaca</a:t>
            </a:r>
            <a:endParaRPr lang="en-US" sz="2000" dirty="0"/>
          </a:p>
          <a:p>
            <a:endParaRPr lang="en-ID" sz="2000" b="1" dirty="0" smtClean="0"/>
          </a:p>
          <a:p>
            <a:r>
              <a:rPr lang="en-ID" sz="2000" b="1" dirty="0" err="1" smtClean="0"/>
              <a:t>Ketika</a:t>
            </a:r>
            <a:r>
              <a:rPr lang="en-ID" sz="2000" b="1" dirty="0" smtClean="0"/>
              <a:t> </a:t>
            </a:r>
            <a:r>
              <a:rPr lang="en-ID" sz="2000" b="1" dirty="0"/>
              <a:t>"</a:t>
            </a:r>
            <a:r>
              <a:rPr lang="en-ID" sz="2000" b="1" dirty="0" err="1"/>
              <a:t>membaca</a:t>
            </a:r>
            <a:r>
              <a:rPr lang="en-ID" sz="2000" b="1" dirty="0"/>
              <a:t>" </a:t>
            </a:r>
            <a:endParaRPr lang="en-ID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ID" sz="2000" b="1" dirty="0" err="1" smtClean="0"/>
              <a:t>mengidentifikasi</a:t>
            </a:r>
            <a:r>
              <a:rPr lang="en-ID" sz="2000" b="1" dirty="0" smtClean="0"/>
              <a:t> </a:t>
            </a:r>
            <a:r>
              <a:rPr lang="en-ID" sz="2000" b="1" dirty="0" err="1"/>
              <a:t>informasi</a:t>
            </a:r>
            <a:r>
              <a:rPr lang="en-ID" sz="2000" b="1" dirty="0"/>
              <a:t> yang </a:t>
            </a:r>
            <a:r>
              <a:rPr lang="en-ID" sz="2000" b="1" dirty="0" err="1"/>
              <a:t>relevan</a:t>
            </a:r>
            <a:r>
              <a:rPr lang="en-ID" sz="2000" b="1" dirty="0"/>
              <a:t> </a:t>
            </a:r>
            <a:endParaRPr lang="en-ID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ID" sz="2000" b="1" dirty="0" err="1" smtClean="0"/>
              <a:t>memvisualisasi</a:t>
            </a:r>
            <a:r>
              <a:rPr lang="en-ID" sz="2000" b="1" dirty="0" smtClean="0"/>
              <a:t> </a:t>
            </a:r>
            <a:r>
              <a:rPr lang="en-ID" sz="2000" b="1" dirty="0"/>
              <a:t>(</a:t>
            </a:r>
            <a:r>
              <a:rPr lang="en-ID" sz="2000" b="1" dirty="0" err="1"/>
              <a:t>jika</a:t>
            </a:r>
            <a:r>
              <a:rPr lang="en-ID" sz="2000" b="1" dirty="0"/>
              <a:t> </a:t>
            </a:r>
            <a:r>
              <a:rPr lang="en-ID" sz="2000" b="1" dirty="0" err="1"/>
              <a:t>teks</a:t>
            </a:r>
            <a:r>
              <a:rPr lang="en-ID" sz="2000" b="1" dirty="0"/>
              <a:t> </a:t>
            </a:r>
            <a:r>
              <a:rPr lang="en-ID" sz="2000" b="1" dirty="0" err="1"/>
              <a:t>bukan</a:t>
            </a:r>
            <a:r>
              <a:rPr lang="en-ID" sz="2000" b="1" dirty="0"/>
              <a:t> </a:t>
            </a:r>
            <a:r>
              <a:rPr lang="en-ID" sz="2000" b="1" dirty="0" err="1"/>
              <a:t>merupakan</a:t>
            </a:r>
            <a:r>
              <a:rPr lang="en-ID" sz="2000" b="1" dirty="0"/>
              <a:t> </a:t>
            </a:r>
            <a:r>
              <a:rPr lang="en-ID" sz="2000" b="1" dirty="0" err="1"/>
              <a:t>bentuk</a:t>
            </a:r>
            <a:r>
              <a:rPr lang="en-ID" sz="2000" b="1" dirty="0"/>
              <a:t> visual) </a:t>
            </a:r>
            <a:endParaRPr lang="en-ID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ID" sz="2000" b="1" dirty="0" err="1" smtClean="0"/>
              <a:t>membuat</a:t>
            </a:r>
            <a:r>
              <a:rPr lang="en-ID" sz="2000" b="1" dirty="0" smtClean="0"/>
              <a:t> </a:t>
            </a:r>
            <a:r>
              <a:rPr lang="en-ID" sz="2000" b="1" dirty="0" err="1"/>
              <a:t>informasi</a:t>
            </a:r>
            <a:r>
              <a:rPr lang="en-ID" sz="2000" b="1" dirty="0"/>
              <a:t> </a:t>
            </a:r>
            <a:endParaRPr lang="en-ID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ID" sz="2000" b="1" dirty="0" err="1" smtClean="0"/>
              <a:t>membuat</a:t>
            </a:r>
            <a:r>
              <a:rPr lang="en-ID" sz="2000" b="1" dirty="0" smtClean="0"/>
              <a:t> </a:t>
            </a:r>
            <a:r>
              <a:rPr lang="en-ID" sz="2000" b="1" dirty="0" err="1" smtClean="0"/>
              <a:t>keterkaitan</a:t>
            </a:r>
            <a:endParaRPr lang="en-ID" sz="2000" b="1" dirty="0" smtClean="0"/>
          </a:p>
          <a:p>
            <a:endParaRPr lang="en-US" sz="2000" dirty="0"/>
          </a:p>
          <a:p>
            <a:r>
              <a:rPr lang="en-ID" sz="2000" b="1" dirty="0" err="1"/>
              <a:t>Setelah</a:t>
            </a:r>
            <a:r>
              <a:rPr lang="en-ID" sz="2000" b="1" dirty="0"/>
              <a:t> "</a:t>
            </a:r>
            <a:r>
              <a:rPr lang="en-ID" sz="2000" b="1" dirty="0" err="1"/>
              <a:t>membaca</a:t>
            </a:r>
            <a:r>
              <a:rPr lang="en-ID" sz="2000" b="1" dirty="0"/>
              <a:t>" </a:t>
            </a:r>
            <a:endParaRPr lang="en-ID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ID" sz="2000" b="1" dirty="0" err="1" smtClean="0"/>
              <a:t>membuat</a:t>
            </a:r>
            <a:r>
              <a:rPr lang="en-ID" sz="2000" b="1" dirty="0" smtClean="0"/>
              <a:t> </a:t>
            </a:r>
            <a:r>
              <a:rPr lang="en-ID" sz="2000" b="1" dirty="0" err="1"/>
              <a:t>ringkasan</a:t>
            </a:r>
            <a:r>
              <a:rPr lang="en-ID" sz="2000" b="1" dirty="0"/>
              <a:t> </a:t>
            </a:r>
            <a:endParaRPr lang="en-ID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ID" sz="2000" b="1" dirty="0" err="1" smtClean="0"/>
              <a:t>mengevaluasi</a:t>
            </a:r>
            <a:r>
              <a:rPr lang="en-ID" sz="2000" b="1" dirty="0" smtClean="0"/>
              <a:t> </a:t>
            </a:r>
            <a:r>
              <a:rPr lang="en-ID" sz="2000" b="1" dirty="0" err="1"/>
              <a:t>teks</a:t>
            </a:r>
            <a:r>
              <a:rPr lang="en-ID" sz="2000" b="1" dirty="0"/>
              <a:t> </a:t>
            </a:r>
            <a:endParaRPr lang="en-ID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ID" sz="2000" b="1" dirty="0" err="1" smtClean="0"/>
              <a:t>mengonfirmasi</a:t>
            </a:r>
            <a:r>
              <a:rPr lang="en-ID" sz="2000" b="1" dirty="0"/>
              <a:t>, </a:t>
            </a:r>
            <a:r>
              <a:rPr lang="en-ID" sz="2000" b="1" dirty="0" err="1"/>
              <a:t>merevisi</a:t>
            </a:r>
            <a:r>
              <a:rPr lang="en-ID" sz="2000" b="1" dirty="0"/>
              <a:t>, </a:t>
            </a:r>
            <a:r>
              <a:rPr lang="en-ID" sz="2000" b="1" dirty="0" err="1"/>
              <a:t>atau</a:t>
            </a:r>
            <a:r>
              <a:rPr lang="en-ID" sz="2000" b="1" dirty="0"/>
              <a:t> </a:t>
            </a:r>
            <a:r>
              <a:rPr lang="en-ID" sz="2000" b="1" dirty="0" err="1"/>
              <a:t>menolak</a:t>
            </a:r>
            <a:r>
              <a:rPr lang="en-ID" sz="2000" b="1" dirty="0"/>
              <a:t> </a:t>
            </a:r>
            <a:r>
              <a:rPr lang="en-ID" sz="2000" b="1" dirty="0" err="1"/>
              <a:t>prediksi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28599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4092" y="453720"/>
            <a:ext cx="6313043" cy="439626"/>
          </a:xfrm>
          <a:prstGeom prst="rect">
            <a:avLst/>
          </a:prstGeom>
          <a:noFill/>
        </p:spPr>
        <p:txBody>
          <a:bodyPr wrap="square" lIns="69614" tIns="34807" rIns="69614" bIns="34807" rtlCol="0">
            <a:spAutoFit/>
          </a:bodyPr>
          <a:lstStyle>
            <a:defPPr>
              <a:defRPr lang="id-ID"/>
            </a:defPPr>
            <a:lvl1pPr>
              <a:defRPr sz="4100" b="1">
                <a:solidFill>
                  <a:srgbClr val="3382CE"/>
                </a:solidFill>
                <a:latin typeface="Century Gothic"/>
                <a:cs typeface="Century Gothic"/>
              </a:defRPr>
            </a:lvl1pPr>
          </a:lstStyle>
          <a:p>
            <a:pPr algn="ctr"/>
            <a:r>
              <a:rPr lang="en-US" sz="24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ILUSTRASI IMPLEMENTASI PPK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7279" y="3279804"/>
            <a:ext cx="3296471" cy="526298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Menghargai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religiusitas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 smtClean="0">
                <a:latin typeface="Helvetica Neue" charset="0"/>
                <a:ea typeface="Helvetica Neue" charset="0"/>
                <a:cs typeface="Helvetica Neue" charset="0"/>
              </a:rPr>
              <a:t>keberagaman</a:t>
            </a:r>
            <a:endParaRPr lang="en-US" sz="135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7291" y="3321183"/>
            <a:ext cx="3296471" cy="747897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Pramuka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dapat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mengajarkan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nilai-nilai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mandiri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kerja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keras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gotong royong.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06562" y="3258622"/>
            <a:ext cx="3296471" cy="747897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Persatuan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Indonesia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dengan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mencintai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menghormati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keberagaman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budaya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di Indonesia.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08003" y="4408222"/>
            <a:ext cx="1546615" cy="1855893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Upacara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bendera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setiap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hari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Senin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di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sekolah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menjadi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salah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dirty="0" err="1">
                <a:latin typeface="Helvetica Neue" charset="0"/>
                <a:ea typeface="Helvetica Neue" charset="0"/>
                <a:cs typeface="Helvetica Neue" charset="0"/>
              </a:rPr>
              <a:t>satu</a:t>
            </a:r>
            <a:r>
              <a:rPr lang="en-US" sz="144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aktualisasi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nilai-nilai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40" b="1" dirty="0" err="1">
                <a:latin typeface="Helvetica Neue" charset="0"/>
                <a:ea typeface="Helvetica Neue" charset="0"/>
                <a:cs typeface="Helvetica Neue" charset="0"/>
              </a:rPr>
              <a:t>nasionalisme</a:t>
            </a:r>
            <a:r>
              <a:rPr lang="en-US" sz="1440" b="1" dirty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022080" y="6356986"/>
            <a:ext cx="2560320" cy="363854"/>
          </a:xfrm>
        </p:spPr>
        <p:txBody>
          <a:bodyPr/>
          <a:lstStyle/>
          <a:p>
            <a:fld id="{0827BF28-B950-4BA2-B6C2-702EC9D54A6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582885" y="4422594"/>
            <a:ext cx="1551520" cy="1621982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r>
              <a:rPr lang="en-US" sz="2000" dirty="0" err="1">
                <a:latin typeface="Helvetica Neue" charset="0"/>
                <a:ea typeface="Helvetica Neue" charset="0"/>
                <a:cs typeface="Helvetica Neue" charset="0"/>
              </a:rPr>
              <a:t>Ujian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000" dirty="0" err="1">
                <a:latin typeface="Helvetica Neue" charset="0"/>
                <a:ea typeface="Helvetica Neue" charset="0"/>
                <a:cs typeface="Helvetica Neue" charset="0"/>
              </a:rPr>
              <a:t>sebagai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000" dirty="0" err="1">
                <a:latin typeface="Helvetica Neue" charset="0"/>
                <a:ea typeface="Helvetica Neue" charset="0"/>
                <a:cs typeface="Helvetica Neue" charset="0"/>
              </a:rPr>
              <a:t>pembiasaan</a:t>
            </a:r>
            <a:r>
              <a:rPr lang="en-US" sz="20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000" b="1" dirty="0" err="1">
                <a:latin typeface="Helvetica Neue" charset="0"/>
                <a:ea typeface="Helvetica Neue" charset="0"/>
                <a:cs typeface="Helvetica Neue" charset="0"/>
              </a:rPr>
              <a:t>nilai-nilai</a:t>
            </a:r>
            <a:r>
              <a:rPr lang="en-US" sz="20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000" b="1" dirty="0" err="1">
                <a:latin typeface="Helvetica Neue" charset="0"/>
                <a:ea typeface="Helvetica Neue" charset="0"/>
                <a:cs typeface="Helvetica Neue" charset="0"/>
              </a:rPr>
              <a:t>integritas</a:t>
            </a:r>
            <a:r>
              <a:rPr lang="en-US" sz="2000" b="1" dirty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24092" y="884494"/>
            <a:ext cx="5829167" cy="99947"/>
            <a:chOff x="0" y="2631522"/>
            <a:chExt cx="15040549" cy="828013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19" name="Rectangle 18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1" name="Parallelogram 20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18" name="Parallelogram 17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8610" indent="-308610" algn="ctr" defTabSz="548640">
                <a:buFont typeface="+mj-lt"/>
                <a:buAutoNum type="arabicPeriod"/>
              </a:pPr>
              <a:endParaRPr lang="en-US" sz="1435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2841" y="1195579"/>
            <a:ext cx="3310922" cy="20941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6371" y="4188854"/>
            <a:ext cx="3367089" cy="22122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486" y="4188853"/>
            <a:ext cx="3756805" cy="20752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4319" y="1195578"/>
            <a:ext cx="3530299" cy="20630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114" y="1195580"/>
            <a:ext cx="3422636" cy="20941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87864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1709" y="1085168"/>
            <a:ext cx="5523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">
              <a:spcBef>
                <a:spcPts val="313"/>
              </a:spcBef>
            </a:pPr>
            <a:r>
              <a:rPr lang="en-US" sz="3600" b="1" spc="-6" dirty="0" err="1">
                <a:solidFill>
                  <a:srgbClr val="E46C0A"/>
                </a:solidFill>
                <a:latin typeface="Century Gothic"/>
                <a:cs typeface="Century Gothic"/>
              </a:rPr>
              <a:t>Arahan</a:t>
            </a:r>
            <a:r>
              <a:rPr lang="en-US" sz="3600" b="1" spc="-6" dirty="0">
                <a:solidFill>
                  <a:srgbClr val="E46C0A"/>
                </a:solidFill>
                <a:latin typeface="Century Gothic"/>
                <a:cs typeface="Century Gothic"/>
              </a:rPr>
              <a:t> </a:t>
            </a:r>
            <a:r>
              <a:rPr lang="en-US" sz="3600" b="1" spc="6" dirty="0" err="1">
                <a:solidFill>
                  <a:srgbClr val="E46C0A"/>
                </a:solidFill>
                <a:latin typeface="Century Gothic"/>
                <a:cs typeface="Century Gothic"/>
              </a:rPr>
              <a:t>Khusus</a:t>
            </a:r>
            <a:r>
              <a:rPr lang="en-US" sz="3600" b="1" spc="-32" dirty="0">
                <a:solidFill>
                  <a:srgbClr val="E46C0A"/>
                </a:solidFill>
                <a:latin typeface="Century Gothic"/>
                <a:cs typeface="Century Gothic"/>
              </a:rPr>
              <a:t> </a:t>
            </a:r>
            <a:r>
              <a:rPr lang="en-US" sz="3600" b="1" dirty="0" err="1">
                <a:solidFill>
                  <a:srgbClr val="E46C0A"/>
                </a:solidFill>
                <a:latin typeface="Century Gothic"/>
                <a:cs typeface="Century Gothic"/>
              </a:rPr>
              <a:t>Presiden</a:t>
            </a:r>
            <a:endParaRPr lang="en-US" sz="3600" dirty="0">
              <a:latin typeface="Century Gothic"/>
              <a:cs typeface="Century Gothic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693795" y="2538321"/>
            <a:ext cx="8004012" cy="624145"/>
            <a:chOff x="5053614" y="3340638"/>
            <a:chExt cx="5872070" cy="577912"/>
          </a:xfrm>
        </p:grpSpPr>
        <p:sp>
          <p:nvSpPr>
            <p:cNvPr id="5" name="Oval 4"/>
            <p:cNvSpPr/>
            <p:nvPr/>
          </p:nvSpPr>
          <p:spPr>
            <a:xfrm>
              <a:off x="5053614" y="3375976"/>
              <a:ext cx="410139" cy="465377"/>
            </a:xfrm>
            <a:prstGeom prst="ellipse">
              <a:avLst/>
            </a:prstGeom>
            <a:solidFill>
              <a:srgbClr val="558ED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44" dirty="0"/>
                <a:t>2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74165" y="3340638"/>
              <a:ext cx="5451519" cy="577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" lvl="1">
                <a:spcBef>
                  <a:spcPts val="32"/>
                </a:spcBef>
                <a:tabLst>
                  <a:tab pos="470458" algn="l"/>
                </a:tabLst>
              </a:pPr>
              <a:r>
                <a:rPr lang="en-US" sz="1728" spc="54" dirty="0" err="1">
                  <a:latin typeface="Century Gothic"/>
                  <a:cs typeface="Century Gothic"/>
                </a:rPr>
                <a:t>Revitalisasi</a:t>
              </a:r>
              <a:r>
                <a:rPr lang="en-US" sz="1728" spc="54" dirty="0">
                  <a:latin typeface="Century Gothic"/>
                  <a:cs typeface="Century Gothic"/>
                </a:rPr>
                <a:t> </a:t>
              </a:r>
              <a:r>
                <a:rPr lang="en-US" sz="1728" spc="54" dirty="0" err="1">
                  <a:latin typeface="Century Gothic"/>
                  <a:cs typeface="Century Gothic"/>
                </a:rPr>
                <a:t>Pendidikan</a:t>
              </a:r>
              <a:r>
                <a:rPr lang="en-US" sz="1728" spc="54" dirty="0">
                  <a:latin typeface="Century Gothic"/>
                  <a:cs typeface="Century Gothic"/>
                </a:rPr>
                <a:t> </a:t>
              </a:r>
              <a:r>
                <a:rPr lang="en-US" sz="1728" spc="54" dirty="0" err="1">
                  <a:latin typeface="Century Gothic"/>
                  <a:cs typeface="Century Gothic"/>
                </a:rPr>
                <a:t>Vokasi</a:t>
              </a:r>
              <a:r>
                <a:rPr lang="en-US" sz="1728" spc="54" dirty="0">
                  <a:latin typeface="Century Gothic"/>
                  <a:cs typeface="Century Gothic"/>
                </a:rPr>
                <a:t>: </a:t>
              </a:r>
            </a:p>
            <a:p>
              <a:pPr marL="13716" lvl="1">
                <a:spcBef>
                  <a:spcPts val="32"/>
                </a:spcBef>
                <a:tabLst>
                  <a:tab pos="470458" algn="l"/>
                </a:tabLst>
              </a:pPr>
              <a:r>
                <a:rPr lang="en-US" sz="1728" b="1" spc="-43" dirty="0">
                  <a:solidFill>
                    <a:srgbClr val="0070C0"/>
                  </a:solidFill>
                  <a:latin typeface="Century Gothic"/>
                  <a:cs typeface="Century Gothic"/>
                </a:rPr>
                <a:t>SMK</a:t>
              </a:r>
              <a:r>
                <a:rPr lang="en-US" sz="1728" spc="22" dirty="0">
                  <a:solidFill>
                    <a:srgbClr val="0070C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728" b="1" spc="71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Maritim</a:t>
              </a:r>
              <a:r>
                <a:rPr lang="en-US" sz="1728" b="1" spc="71" dirty="0">
                  <a:solidFill>
                    <a:srgbClr val="0070C0"/>
                  </a:solidFill>
                  <a:latin typeface="Century Gothic"/>
                  <a:cs typeface="Century Gothic"/>
                </a:rPr>
                <a:t>, </a:t>
              </a:r>
              <a:r>
                <a:rPr lang="en-US" sz="1728" b="1" spc="71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Pariwisata</a:t>
              </a:r>
              <a:r>
                <a:rPr lang="en-US" sz="1728" b="1" spc="71" dirty="0">
                  <a:solidFill>
                    <a:srgbClr val="0070C0"/>
                  </a:solidFill>
                  <a:latin typeface="Century Gothic"/>
                  <a:cs typeface="Century Gothic"/>
                </a:rPr>
                <a:t>, </a:t>
              </a:r>
              <a:r>
                <a:rPr lang="en-US" sz="1728" b="1" spc="71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Pertanian</a:t>
              </a:r>
              <a:r>
                <a:rPr lang="en-US" sz="1728" b="1" spc="71" dirty="0">
                  <a:solidFill>
                    <a:srgbClr val="0070C0"/>
                  </a:solidFill>
                  <a:latin typeface="Century Gothic"/>
                  <a:cs typeface="Century Gothic"/>
                </a:rPr>
                <a:t>/</a:t>
              </a:r>
              <a:r>
                <a:rPr lang="en-US" sz="1728" b="1" spc="71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Pangan</a:t>
              </a:r>
              <a:r>
                <a:rPr lang="en-US" sz="1728" b="1" spc="71" dirty="0">
                  <a:solidFill>
                    <a:srgbClr val="0070C0"/>
                  </a:solidFill>
                  <a:latin typeface="Century Gothic"/>
                  <a:cs typeface="Century Gothic"/>
                </a:rPr>
                <a:t>, </a:t>
              </a:r>
              <a:r>
                <a:rPr lang="en-US" sz="1728" b="1" spc="71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Ekonomi</a:t>
              </a:r>
              <a:r>
                <a:rPr lang="en-US" sz="1728" b="1" spc="71" dirty="0">
                  <a:solidFill>
                    <a:srgbClr val="0070C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728" b="1" spc="71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Kreatif</a:t>
              </a:r>
              <a:endParaRPr lang="en-US" sz="1728" b="1" dirty="0">
                <a:solidFill>
                  <a:srgbClr val="0070C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4" name="Group 6"/>
          <p:cNvGrpSpPr/>
          <p:nvPr/>
        </p:nvGrpSpPr>
        <p:grpSpPr>
          <a:xfrm>
            <a:off x="1693795" y="1965899"/>
            <a:ext cx="4097750" cy="502607"/>
            <a:chOff x="5042941" y="2635900"/>
            <a:chExt cx="3794213" cy="465377"/>
          </a:xfrm>
        </p:grpSpPr>
        <p:sp>
          <p:nvSpPr>
            <p:cNvPr id="8" name="Oval 7"/>
            <p:cNvSpPr/>
            <p:nvPr/>
          </p:nvSpPr>
          <p:spPr>
            <a:xfrm>
              <a:off x="5042941" y="2635900"/>
              <a:ext cx="496290" cy="465377"/>
            </a:xfrm>
            <a:prstGeom prst="ellipse">
              <a:avLst/>
            </a:prstGeom>
            <a:solidFill>
              <a:srgbClr val="558ED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44" dirty="0"/>
                <a:t>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60577" y="2679433"/>
              <a:ext cx="3276577" cy="331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" lvl="1">
                <a:spcBef>
                  <a:spcPts val="32"/>
                </a:spcBef>
                <a:tabLst>
                  <a:tab pos="470458" algn="l"/>
                </a:tabLst>
              </a:pPr>
              <a:r>
                <a:rPr lang="en-US" sz="1728" spc="43" dirty="0" err="1">
                  <a:latin typeface="Century Gothic"/>
                  <a:cs typeface="Century Gothic"/>
                </a:rPr>
                <a:t>Kartu</a:t>
              </a:r>
              <a:r>
                <a:rPr lang="en-US" sz="1728" spc="43" dirty="0">
                  <a:latin typeface="Century Gothic"/>
                  <a:cs typeface="Century Gothic"/>
                </a:rPr>
                <a:t> </a:t>
              </a:r>
              <a:r>
                <a:rPr lang="en-US" sz="1728" spc="76" dirty="0">
                  <a:latin typeface="Century Gothic"/>
                  <a:cs typeface="Century Gothic"/>
                </a:rPr>
                <a:t>Indonesia </a:t>
              </a:r>
              <a:r>
                <a:rPr lang="en-US" sz="1728" spc="-11" dirty="0" err="1">
                  <a:latin typeface="Century Gothic"/>
                  <a:cs typeface="Century Gothic"/>
                </a:rPr>
                <a:t>Pint</a:t>
              </a:r>
              <a:r>
                <a:rPr lang="en-US" sz="1728" spc="38" dirty="0" err="1">
                  <a:latin typeface="Century Gothic"/>
                  <a:cs typeface="Century Gothic"/>
                </a:rPr>
                <a:t>ar</a:t>
              </a:r>
              <a:r>
                <a:rPr lang="en-US" sz="1728" spc="-247" dirty="0">
                  <a:latin typeface="Century Gothic"/>
                  <a:cs typeface="Century Gothic"/>
                </a:rPr>
                <a:t> </a:t>
              </a:r>
              <a:r>
                <a:rPr lang="en-US" sz="1728" spc="-38" dirty="0">
                  <a:solidFill>
                    <a:srgbClr val="0070C0"/>
                  </a:solidFill>
                  <a:latin typeface="Century Gothic"/>
                  <a:cs typeface="Century Gothic"/>
                </a:rPr>
                <a:t>(</a:t>
              </a:r>
              <a:r>
                <a:rPr lang="en-US" sz="1728" b="1" spc="-38" dirty="0">
                  <a:solidFill>
                    <a:srgbClr val="0070C0"/>
                  </a:solidFill>
                  <a:latin typeface="Century Gothic"/>
                  <a:cs typeface="Century Gothic"/>
                </a:rPr>
                <a:t>KIP</a:t>
              </a:r>
              <a:r>
                <a:rPr lang="en-US" sz="1728" spc="-38" dirty="0">
                  <a:solidFill>
                    <a:srgbClr val="0070C0"/>
                  </a:solidFill>
                  <a:latin typeface="Century Gothic"/>
                  <a:cs typeface="Century Gothic"/>
                </a:rPr>
                <a:t>).</a:t>
              </a:r>
              <a:endParaRPr lang="en-US" sz="1728" dirty="0">
                <a:solidFill>
                  <a:srgbClr val="0070C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0" name="Group 12"/>
          <p:cNvGrpSpPr/>
          <p:nvPr/>
        </p:nvGrpSpPr>
        <p:grpSpPr>
          <a:xfrm>
            <a:off x="1693795" y="3202131"/>
            <a:ext cx="7715119" cy="502608"/>
            <a:chOff x="5053614" y="3375976"/>
            <a:chExt cx="7143628" cy="465377"/>
          </a:xfrm>
        </p:grpSpPr>
        <p:sp>
          <p:nvSpPr>
            <p:cNvPr id="14" name="Oval 13"/>
            <p:cNvSpPr/>
            <p:nvPr/>
          </p:nvSpPr>
          <p:spPr>
            <a:xfrm>
              <a:off x="5053614" y="3375976"/>
              <a:ext cx="496290" cy="465377"/>
            </a:xfrm>
            <a:prstGeom prst="ellipse">
              <a:avLst/>
            </a:prstGeom>
            <a:solidFill>
              <a:srgbClr val="558ED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44" dirty="0"/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60577" y="3409518"/>
              <a:ext cx="6636665" cy="331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" lvl="1">
                <a:spcBef>
                  <a:spcPts val="38"/>
                </a:spcBef>
                <a:tabLst>
                  <a:tab pos="470458" algn="l"/>
                </a:tabLst>
              </a:pPr>
              <a:r>
                <a:rPr lang="en-US" sz="1728" spc="92" dirty="0" err="1">
                  <a:latin typeface="Century Gothic"/>
                  <a:cs typeface="Century Gothic"/>
                </a:rPr>
                <a:t>Gerakan</a:t>
              </a:r>
              <a:r>
                <a:rPr lang="en-US" sz="1728" spc="92" dirty="0">
                  <a:latin typeface="Century Gothic"/>
                  <a:cs typeface="Century Gothic"/>
                </a:rPr>
                <a:t> </a:t>
              </a:r>
              <a:r>
                <a:rPr lang="en-US" sz="1728" b="1" spc="92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Penguatan</a:t>
              </a:r>
              <a:r>
                <a:rPr lang="en-US" sz="1728" b="1" spc="92" dirty="0">
                  <a:solidFill>
                    <a:srgbClr val="0070C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728" b="1" spc="92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Pendidikan</a:t>
              </a:r>
              <a:r>
                <a:rPr lang="en-US" sz="1728" b="1" spc="92" dirty="0">
                  <a:solidFill>
                    <a:srgbClr val="0070C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728" b="1" spc="92" dirty="0" err="1">
                  <a:solidFill>
                    <a:srgbClr val="0070C0"/>
                  </a:solidFill>
                  <a:latin typeface="Century Gothic"/>
                  <a:cs typeface="Century Gothic"/>
                </a:rPr>
                <a:t>Karakter</a:t>
              </a:r>
              <a:r>
                <a:rPr lang="en-US" sz="1728" b="1" spc="92" dirty="0">
                  <a:solidFill>
                    <a:srgbClr val="0070C0"/>
                  </a:solidFill>
                  <a:latin typeface="Century Gothic"/>
                  <a:cs typeface="Century Gothic"/>
                </a:rPr>
                <a:t> (PPK)</a:t>
              </a:r>
              <a:r>
                <a:rPr lang="en-US" sz="1728" b="1" spc="76" dirty="0">
                  <a:solidFill>
                    <a:srgbClr val="0070C0"/>
                  </a:solidFill>
                  <a:latin typeface="Century Gothic"/>
                  <a:cs typeface="Century Gothic"/>
                </a:rPr>
                <a:t>.</a:t>
              </a:r>
              <a:endParaRPr lang="en-US" sz="1728" dirty="0">
                <a:solidFill>
                  <a:srgbClr val="0070C0"/>
                </a:solidFill>
                <a:latin typeface="Century Gothic"/>
                <a:cs typeface="Century Gothic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289" y="224517"/>
            <a:ext cx="2841364" cy="24484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06625" y="3823188"/>
            <a:ext cx="6627840" cy="557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">
              <a:spcBef>
                <a:spcPts val="313"/>
              </a:spcBef>
            </a:pPr>
            <a:r>
              <a:rPr lang="en-US" sz="3024" b="1" spc="-6" dirty="0" err="1">
                <a:solidFill>
                  <a:srgbClr val="E46C0A"/>
                </a:solidFill>
                <a:latin typeface="Century Gothic"/>
                <a:cs typeface="Century Gothic"/>
              </a:rPr>
              <a:t>Gerakan</a:t>
            </a:r>
            <a:r>
              <a:rPr lang="en-US" sz="3024" b="1" spc="-6" dirty="0">
                <a:solidFill>
                  <a:srgbClr val="E46C0A"/>
                </a:solidFill>
                <a:latin typeface="Century Gothic"/>
                <a:cs typeface="Century Gothic"/>
              </a:rPr>
              <a:t> </a:t>
            </a:r>
            <a:r>
              <a:rPr lang="en-US" sz="3024" b="1" spc="-6" dirty="0" err="1">
                <a:solidFill>
                  <a:srgbClr val="E46C0A"/>
                </a:solidFill>
                <a:latin typeface="Century Gothic"/>
                <a:cs typeface="Century Gothic"/>
              </a:rPr>
              <a:t>Nasional</a:t>
            </a:r>
            <a:r>
              <a:rPr lang="en-US" sz="3024" b="1" spc="-6" dirty="0">
                <a:solidFill>
                  <a:srgbClr val="E46C0A"/>
                </a:solidFill>
                <a:latin typeface="Century Gothic"/>
                <a:cs typeface="Century Gothic"/>
              </a:rPr>
              <a:t> </a:t>
            </a:r>
            <a:r>
              <a:rPr lang="en-US" sz="3024" b="1" spc="-6" dirty="0" err="1">
                <a:solidFill>
                  <a:srgbClr val="E46C0A"/>
                </a:solidFill>
                <a:latin typeface="Century Gothic"/>
                <a:cs typeface="Century Gothic"/>
              </a:rPr>
              <a:t>Revolusi</a:t>
            </a:r>
            <a:r>
              <a:rPr lang="en-US" sz="3024" b="1" spc="-6" dirty="0">
                <a:solidFill>
                  <a:srgbClr val="E46C0A"/>
                </a:solidFill>
                <a:latin typeface="Century Gothic"/>
                <a:cs typeface="Century Gothic"/>
              </a:rPr>
              <a:t> Mental</a:t>
            </a:r>
            <a:endParaRPr lang="en-US" sz="3024" dirty="0">
              <a:latin typeface="Century Gothic"/>
              <a:cs typeface="Century Gothic"/>
            </a:endParaRPr>
          </a:p>
        </p:txBody>
      </p:sp>
      <p:grpSp>
        <p:nvGrpSpPr>
          <p:cNvPr id="13" name="Group 17"/>
          <p:cNvGrpSpPr/>
          <p:nvPr/>
        </p:nvGrpSpPr>
        <p:grpSpPr>
          <a:xfrm>
            <a:off x="5435748" y="5755690"/>
            <a:ext cx="3437947" cy="502607"/>
            <a:chOff x="5053614" y="3375976"/>
            <a:chExt cx="3183284" cy="465377"/>
          </a:xfrm>
        </p:grpSpPr>
        <p:sp>
          <p:nvSpPr>
            <p:cNvPr id="19" name="Oval 18"/>
            <p:cNvSpPr/>
            <p:nvPr/>
          </p:nvSpPr>
          <p:spPr>
            <a:xfrm>
              <a:off x="5053614" y="3375976"/>
              <a:ext cx="496290" cy="465377"/>
            </a:xfrm>
            <a:prstGeom prst="ellipse">
              <a:avLst/>
            </a:prstGeom>
            <a:solidFill>
              <a:srgbClr val="558ED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44" dirty="0"/>
                <a:t>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71249" y="3397454"/>
              <a:ext cx="2665649" cy="331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" lvl="1">
                <a:spcBef>
                  <a:spcPts val="32"/>
                </a:spcBef>
                <a:tabLst>
                  <a:tab pos="470458" algn="l"/>
                </a:tabLst>
              </a:pPr>
              <a:r>
                <a:rPr lang="en-US" sz="1728" spc="54" dirty="0" err="1">
                  <a:latin typeface="Century Gothic"/>
                  <a:cs typeface="Century Gothic"/>
                </a:rPr>
                <a:t>Gotong</a:t>
              </a:r>
              <a:r>
                <a:rPr lang="en-US" sz="1728" spc="54" dirty="0">
                  <a:latin typeface="Century Gothic"/>
                  <a:cs typeface="Century Gothic"/>
                </a:rPr>
                <a:t> </a:t>
              </a:r>
              <a:r>
                <a:rPr lang="en-US" sz="1728" spc="54" dirty="0" err="1">
                  <a:latin typeface="Century Gothic"/>
                  <a:cs typeface="Century Gothic"/>
                </a:rPr>
                <a:t>Royong</a:t>
              </a:r>
              <a:endParaRPr lang="en-US" sz="1728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18" name="Group 20"/>
          <p:cNvGrpSpPr/>
          <p:nvPr/>
        </p:nvGrpSpPr>
        <p:grpSpPr>
          <a:xfrm>
            <a:off x="5435748" y="5145106"/>
            <a:ext cx="4097750" cy="502607"/>
            <a:chOff x="5042941" y="2635900"/>
            <a:chExt cx="3794213" cy="465377"/>
          </a:xfrm>
        </p:grpSpPr>
        <p:sp>
          <p:nvSpPr>
            <p:cNvPr id="22" name="Oval 21"/>
            <p:cNvSpPr/>
            <p:nvPr/>
          </p:nvSpPr>
          <p:spPr>
            <a:xfrm>
              <a:off x="5042941" y="2635900"/>
              <a:ext cx="496290" cy="465377"/>
            </a:xfrm>
            <a:prstGeom prst="ellipse">
              <a:avLst/>
            </a:prstGeom>
            <a:solidFill>
              <a:srgbClr val="558ED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44" dirty="0"/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60577" y="2679436"/>
              <a:ext cx="3276577" cy="331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" lvl="1">
                <a:spcBef>
                  <a:spcPts val="32"/>
                </a:spcBef>
                <a:tabLst>
                  <a:tab pos="470458" algn="l"/>
                </a:tabLst>
              </a:pPr>
              <a:r>
                <a:rPr lang="en-US" sz="1728" spc="43" dirty="0" err="1">
                  <a:latin typeface="Century Gothic"/>
                  <a:cs typeface="Century Gothic"/>
                </a:rPr>
                <a:t>Kerja</a:t>
              </a:r>
              <a:r>
                <a:rPr lang="en-US" sz="1728" spc="43" dirty="0">
                  <a:latin typeface="Century Gothic"/>
                  <a:cs typeface="Century Gothic"/>
                </a:rPr>
                <a:t> </a:t>
              </a:r>
              <a:r>
                <a:rPr lang="en-US" sz="1728" spc="43" dirty="0" err="1">
                  <a:latin typeface="Century Gothic"/>
                  <a:cs typeface="Century Gothic"/>
                </a:rPr>
                <a:t>Keras</a:t>
              </a:r>
              <a:r>
                <a:rPr lang="en-US" sz="1728" spc="43" dirty="0">
                  <a:latin typeface="Century Gothic"/>
                  <a:cs typeface="Century Gothic"/>
                </a:rPr>
                <a:t> (</a:t>
              </a:r>
              <a:r>
                <a:rPr lang="en-US" sz="1728" spc="43" dirty="0" err="1">
                  <a:latin typeface="Century Gothic"/>
                  <a:cs typeface="Century Gothic"/>
                </a:rPr>
                <a:t>Etos</a:t>
              </a:r>
              <a:r>
                <a:rPr lang="en-US" sz="1728" spc="43" dirty="0">
                  <a:latin typeface="Century Gothic"/>
                  <a:cs typeface="Century Gothic"/>
                </a:rPr>
                <a:t> </a:t>
              </a:r>
              <a:r>
                <a:rPr lang="en-US" sz="1728" spc="43" dirty="0" err="1">
                  <a:latin typeface="Century Gothic"/>
                  <a:cs typeface="Century Gothic"/>
                </a:rPr>
                <a:t>Kerja</a:t>
              </a:r>
              <a:r>
                <a:rPr lang="en-US" sz="1728" spc="43" dirty="0">
                  <a:latin typeface="Century Gothic"/>
                  <a:cs typeface="Century Gothic"/>
                </a:rPr>
                <a:t>)</a:t>
              </a:r>
              <a:endParaRPr lang="en-US" sz="1728" dirty="0">
                <a:latin typeface="Century Gothic"/>
                <a:cs typeface="Century Gothic"/>
              </a:endParaRPr>
            </a:p>
          </p:txBody>
        </p:sp>
      </p:grpSp>
      <p:grpSp>
        <p:nvGrpSpPr>
          <p:cNvPr id="21" name="Group 23"/>
          <p:cNvGrpSpPr/>
          <p:nvPr/>
        </p:nvGrpSpPr>
        <p:grpSpPr>
          <a:xfrm>
            <a:off x="5435748" y="4527164"/>
            <a:ext cx="4086223" cy="502607"/>
            <a:chOff x="5042941" y="1898670"/>
            <a:chExt cx="3783540" cy="465377"/>
          </a:xfrm>
        </p:grpSpPr>
        <p:sp>
          <p:nvSpPr>
            <p:cNvPr id="25" name="Oval 24"/>
            <p:cNvSpPr/>
            <p:nvPr/>
          </p:nvSpPr>
          <p:spPr>
            <a:xfrm>
              <a:off x="5042941" y="1898670"/>
              <a:ext cx="496290" cy="46537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44" dirty="0"/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49904" y="1958849"/>
              <a:ext cx="3276577" cy="331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3716" lvl="1">
                <a:tabLst>
                  <a:tab pos="470458" algn="l"/>
                </a:tabLst>
              </a:pPr>
              <a:r>
                <a:rPr lang="en-US" sz="1728" spc="71" dirty="0" err="1">
                  <a:latin typeface="Century Gothic"/>
                  <a:cs typeface="Century Gothic"/>
                </a:rPr>
                <a:t>Integritas</a:t>
              </a:r>
              <a:endParaRPr lang="en-US" sz="1728" dirty="0">
                <a:latin typeface="Century Gothic"/>
                <a:cs typeface="Century Gothic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263083" y="3270954"/>
            <a:ext cx="7167599" cy="358235"/>
          </a:xfrm>
          <a:prstGeom prst="rect">
            <a:avLst/>
          </a:prstGeom>
          <a:noFill/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3716" lvl="1">
              <a:spcBef>
                <a:spcPts val="38"/>
              </a:spcBef>
              <a:tabLst>
                <a:tab pos="470458" algn="l"/>
              </a:tabLst>
            </a:pPr>
            <a:endParaRPr lang="en-US" sz="1728" dirty="0">
              <a:solidFill>
                <a:srgbClr val="0070C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53628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6722" y="2264661"/>
            <a:ext cx="8554550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20" b="1" i="1" dirty="0"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6723" y="1240112"/>
            <a:ext cx="8177887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400" b="1" dirty="0">
                <a:latin typeface="Century Gothic" pitchFamily="34" charset="0"/>
              </a:rPr>
              <a:t>Guru yang baik bagaikan petani. 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>Mereka menyiapkan bahan 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>dan lahan belajar di kelas, 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>memelihara bibit penerus bangsa, 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>menyirami mereka dengan ilmu, 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>dan memupuk jiwa mereka 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>dengan </a:t>
            </a:r>
            <a:r>
              <a:rPr lang="id-ID" sz="2400" b="1" u="sng" dirty="0">
                <a:latin typeface="Century Gothic" pitchFamily="34" charset="0"/>
              </a:rPr>
              <a:t>karakter</a:t>
            </a:r>
            <a:r>
              <a:rPr lang="id-ID" sz="2400" b="1" dirty="0">
                <a:latin typeface="Century Gothic" pitchFamily="34" charset="0"/>
              </a:rPr>
              <a:t> yang luhur. 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>Guru yang ikhlas adalah petani 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>yang mencetak peradaban.</a:t>
            </a:r>
          </a:p>
          <a:p>
            <a:pPr algn="ctr"/>
            <a:r>
              <a:rPr lang="id-ID" sz="2400" b="1" dirty="0">
                <a:latin typeface="Century Gothic" pitchFamily="34" charset="0"/>
              </a:rPr>
              <a:t/>
            </a:r>
            <a:br>
              <a:rPr lang="id-ID" sz="2400" b="1" dirty="0">
                <a:latin typeface="Century Gothic" pitchFamily="34" charset="0"/>
              </a:rPr>
            </a:br>
            <a:r>
              <a:rPr lang="id-ID" sz="1920" b="1" i="1" dirty="0">
                <a:latin typeface="Century Gothic" pitchFamily="34" charset="0"/>
              </a:rPr>
              <a:t>Ahmad Fuadi, Sastrawan</a:t>
            </a:r>
            <a:endParaRPr lang="id-ID" sz="2400" b="1" i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5304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552" b="2946"/>
          <a:stretch/>
        </p:blipFill>
        <p:spPr>
          <a:xfrm>
            <a:off x="335667" y="178925"/>
            <a:ext cx="11522596" cy="64770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721" y="499171"/>
            <a:ext cx="11575054" cy="1491676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TextBox 9"/>
          <p:cNvSpPr txBox="1"/>
          <p:nvPr/>
        </p:nvSpPr>
        <p:spPr>
          <a:xfrm>
            <a:off x="9478432" y="6445902"/>
            <a:ext cx="180369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720" noProof="1">
                <a:latin typeface="Century Gothic"/>
                <a:cs typeface="Century Gothic"/>
              </a:rPr>
              <a:t>foto: anakbersinar.com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2785" y="524160"/>
            <a:ext cx="10078148" cy="14219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800" b="1" noProof="1">
                <a:solidFill>
                  <a:srgbClr val="FFFFFF"/>
                </a:solidFill>
                <a:latin typeface="Century Gothic"/>
                <a:cs typeface="Century Gothic"/>
              </a:rPr>
              <a:t>Kuatkan Karakter Bangsa</a:t>
            </a:r>
            <a:endParaRPr lang="id-ID" sz="2800" b="1" noProof="1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algn="r"/>
            <a:r>
              <a:rPr lang="en-US" sz="2800" b="1" noProof="1">
                <a:solidFill>
                  <a:srgbClr val="FFFFFF"/>
                </a:solidFill>
                <a:latin typeface="Century Gothic"/>
                <a:cs typeface="Century Gothic"/>
              </a:rPr>
              <a:t>Raihlah</a:t>
            </a:r>
            <a:r>
              <a:rPr lang="id-ID" sz="2800" b="1" noProof="1">
                <a:solidFill>
                  <a:srgbClr val="FFFFFF"/>
                </a:solidFill>
                <a:latin typeface="Century Gothic"/>
                <a:cs typeface="Century Gothic"/>
              </a:rPr>
              <a:t> Kebahagiaan...</a:t>
            </a:r>
          </a:p>
          <a:p>
            <a:pPr algn="r"/>
            <a:r>
              <a:rPr lang="en-US" sz="2800" b="1" noProof="1">
                <a:solidFill>
                  <a:srgbClr val="FFFFFF"/>
                </a:solidFill>
                <a:latin typeface="Century Gothic"/>
                <a:cs typeface="Century Gothic"/>
              </a:rPr>
              <a:t>Menuju Generasi Emas 2045</a:t>
            </a:r>
            <a:endParaRPr lang="id-ID" sz="2800" b="1" noProof="1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79397" y="6036197"/>
            <a:ext cx="3049931" cy="617494"/>
          </a:xfrm>
          <a:prstGeom prst="rect">
            <a:avLst/>
          </a:prstGeom>
          <a:solidFill>
            <a:srgbClr val="3382C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2" name="TextBox 11"/>
          <p:cNvSpPr txBox="1"/>
          <p:nvPr/>
        </p:nvSpPr>
        <p:spPr>
          <a:xfrm>
            <a:off x="8698375" y="5995685"/>
            <a:ext cx="3078859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3600" b="1" noProof="1">
                <a:solidFill>
                  <a:srgbClr val="FFFFFF"/>
                </a:solidFill>
                <a:latin typeface="Century Gothic"/>
                <a:cs typeface="Century Gothic"/>
              </a:rPr>
              <a:t>Terima Kasih</a:t>
            </a:r>
            <a:endParaRPr lang="id-ID" sz="3600" b="1" noProof="1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219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1371" y="540222"/>
            <a:ext cx="11001737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400" b="1" dirty="0">
                <a:solidFill>
                  <a:srgbClr val="0070C0"/>
                </a:solidFill>
              </a:rPr>
              <a:t>1. Model </a:t>
            </a:r>
            <a:r>
              <a:rPr lang="en-ID" sz="2400" b="1" dirty="0" err="1">
                <a:solidFill>
                  <a:srgbClr val="0070C0"/>
                </a:solidFill>
              </a:rPr>
              <a:t>Pembelajaran</a:t>
            </a:r>
            <a:r>
              <a:rPr lang="en-ID" sz="2400" b="1" dirty="0">
                <a:solidFill>
                  <a:srgbClr val="0070C0"/>
                </a:solidFill>
              </a:rPr>
              <a:t> </a:t>
            </a:r>
            <a:r>
              <a:rPr lang="en-ID" sz="2400" b="1" i="1" dirty="0">
                <a:solidFill>
                  <a:srgbClr val="0070C0"/>
                </a:solidFill>
              </a:rPr>
              <a:t>Problem Based Learning</a:t>
            </a:r>
            <a:r>
              <a:rPr lang="id-ID" sz="2400" b="1" i="1" dirty="0">
                <a:solidFill>
                  <a:srgbClr val="0070C0"/>
                </a:solidFill>
              </a:rPr>
              <a:t> (PBL)</a:t>
            </a:r>
            <a:endParaRPr lang="en-US" sz="2400" b="1" i="1" dirty="0">
              <a:solidFill>
                <a:srgbClr val="0070C0"/>
              </a:solidFill>
            </a:endParaRPr>
          </a:p>
          <a:p>
            <a:r>
              <a:rPr lang="en-ID" sz="1600" dirty="0" err="1"/>
              <a:t>Merupakan</a:t>
            </a:r>
            <a:r>
              <a:rPr lang="en-ID" sz="1600" dirty="0"/>
              <a:t> </a:t>
            </a:r>
            <a:r>
              <a:rPr lang="en-ID" sz="1600" dirty="0" err="1"/>
              <a:t>pembelajaran</a:t>
            </a:r>
            <a:r>
              <a:rPr lang="en-ID" sz="1600" dirty="0"/>
              <a:t> yang </a:t>
            </a:r>
            <a:r>
              <a:rPr lang="en-ID" sz="1600" dirty="0" err="1"/>
              <a:t>menggunakans</a:t>
            </a:r>
            <a:r>
              <a:rPr lang="en-ID" sz="1600" dirty="0"/>
              <a:t> </a:t>
            </a:r>
            <a:r>
              <a:rPr lang="en-ID" sz="1600" dirty="0" err="1"/>
              <a:t>berbagai</a:t>
            </a:r>
            <a:r>
              <a:rPr lang="en-ID" sz="1600" dirty="0"/>
              <a:t> </a:t>
            </a:r>
            <a:r>
              <a:rPr lang="en-ID" sz="1600" dirty="0" err="1"/>
              <a:t>kemampuan</a:t>
            </a:r>
            <a:r>
              <a:rPr lang="en-ID" sz="1600" dirty="0"/>
              <a:t> </a:t>
            </a:r>
            <a:r>
              <a:rPr lang="en-ID" sz="1600" dirty="0" err="1"/>
              <a:t>berpikir</a:t>
            </a:r>
            <a:r>
              <a:rPr lang="en-ID" sz="1600" dirty="0"/>
              <a:t> </a:t>
            </a:r>
            <a:r>
              <a:rPr lang="en-ID" sz="1600" dirty="0" err="1"/>
              <a:t>dari</a:t>
            </a:r>
            <a:r>
              <a:rPr lang="en-ID" sz="1600" dirty="0"/>
              <a:t> </a:t>
            </a:r>
            <a:r>
              <a:rPr lang="en-ID" sz="1600" dirty="0" err="1"/>
              <a:t>peserta</a:t>
            </a:r>
            <a:r>
              <a:rPr lang="en-ID" sz="1600" dirty="0"/>
              <a:t> </a:t>
            </a:r>
            <a:r>
              <a:rPr lang="en-ID" sz="1600" dirty="0" err="1"/>
              <a:t>didik</a:t>
            </a:r>
            <a:r>
              <a:rPr lang="en-ID" sz="1600" dirty="0"/>
              <a:t> </a:t>
            </a:r>
            <a:r>
              <a:rPr lang="en-ID" sz="1600" dirty="0" err="1"/>
              <a:t>secara</a:t>
            </a:r>
            <a:r>
              <a:rPr lang="en-ID" sz="1600" dirty="0"/>
              <a:t> </a:t>
            </a:r>
            <a:r>
              <a:rPr lang="en-ID" sz="1600" dirty="0" err="1"/>
              <a:t>individu</a:t>
            </a:r>
            <a:r>
              <a:rPr lang="en-ID" sz="1600" dirty="0"/>
              <a:t> </a:t>
            </a:r>
            <a:r>
              <a:rPr lang="en-ID" sz="1600" dirty="0" err="1"/>
              <a:t>maupun</a:t>
            </a:r>
            <a:r>
              <a:rPr lang="en-ID" sz="1600" dirty="0"/>
              <a:t> </a:t>
            </a:r>
            <a:r>
              <a:rPr lang="en-ID" sz="1600" dirty="0" err="1"/>
              <a:t>kelompok</a:t>
            </a:r>
            <a:r>
              <a:rPr lang="en-ID" sz="1600" dirty="0"/>
              <a:t> </a:t>
            </a:r>
            <a:r>
              <a:rPr lang="en-ID" sz="1600" dirty="0" err="1"/>
              <a:t>serta</a:t>
            </a:r>
            <a:r>
              <a:rPr lang="en-ID" sz="1600" dirty="0"/>
              <a:t> </a:t>
            </a:r>
            <a:r>
              <a:rPr lang="en-ID" sz="1600" dirty="0" err="1"/>
              <a:t>lingkungan</a:t>
            </a:r>
            <a:r>
              <a:rPr lang="en-ID" sz="1600" dirty="0"/>
              <a:t> </a:t>
            </a:r>
            <a:r>
              <a:rPr lang="en-ID" sz="1600" dirty="0" err="1"/>
              <a:t>nyata</a:t>
            </a:r>
            <a:r>
              <a:rPr lang="en-ID" sz="1600" dirty="0"/>
              <a:t> </a:t>
            </a:r>
            <a:r>
              <a:rPr lang="en-ID" sz="1600" dirty="0" err="1"/>
              <a:t>untuk</a:t>
            </a:r>
            <a:r>
              <a:rPr lang="en-ID" sz="1600" dirty="0"/>
              <a:t> </a:t>
            </a:r>
            <a:r>
              <a:rPr lang="en-ID" sz="1600" dirty="0" err="1"/>
              <a:t>mengatasi</a:t>
            </a:r>
            <a:r>
              <a:rPr lang="en-ID" sz="1600" dirty="0"/>
              <a:t> </a:t>
            </a:r>
            <a:r>
              <a:rPr lang="en-ID" sz="1600" dirty="0" err="1"/>
              <a:t>permasalahan</a:t>
            </a:r>
            <a:r>
              <a:rPr lang="en-ID" sz="1600" dirty="0"/>
              <a:t> </a:t>
            </a:r>
            <a:r>
              <a:rPr lang="en-ID" sz="1600" dirty="0" err="1"/>
              <a:t>sehingga</a:t>
            </a:r>
            <a:r>
              <a:rPr lang="en-ID" sz="1600" dirty="0"/>
              <a:t> </a:t>
            </a:r>
            <a:r>
              <a:rPr lang="en-ID" sz="1600" dirty="0" err="1"/>
              <a:t>bermakna</a:t>
            </a:r>
            <a:r>
              <a:rPr lang="en-ID" sz="1600" dirty="0"/>
              <a:t>, </a:t>
            </a:r>
            <a:r>
              <a:rPr lang="en-ID" sz="1600" dirty="0" err="1"/>
              <a:t>relevan</a:t>
            </a:r>
            <a:r>
              <a:rPr lang="id-ID" sz="1600" dirty="0"/>
              <a:t>,</a:t>
            </a:r>
            <a:r>
              <a:rPr lang="en-ID" sz="1600" dirty="0"/>
              <a:t> </a:t>
            </a:r>
            <a:r>
              <a:rPr lang="en-ID" sz="1600" dirty="0" err="1"/>
              <a:t>dan</a:t>
            </a:r>
            <a:r>
              <a:rPr lang="en-ID" sz="1600" dirty="0"/>
              <a:t> </a:t>
            </a:r>
            <a:r>
              <a:rPr lang="en-ID" sz="1600" dirty="0" err="1"/>
              <a:t>kontekstual</a:t>
            </a:r>
            <a:r>
              <a:rPr lang="en-ID" sz="1600" dirty="0"/>
              <a:t> (Tan </a:t>
            </a:r>
            <a:r>
              <a:rPr lang="en-ID" sz="1600" dirty="0" err="1"/>
              <a:t>OnnSeng</a:t>
            </a:r>
            <a:r>
              <a:rPr lang="en-ID" sz="1600" dirty="0"/>
              <a:t>, 2000)</a:t>
            </a:r>
            <a:r>
              <a:rPr lang="id-ID" sz="1600" dirty="0"/>
              <a:t>.</a:t>
            </a:r>
            <a:endParaRPr lang="en-US" sz="1600" dirty="0"/>
          </a:p>
          <a:p>
            <a:r>
              <a:rPr lang="en-ID" sz="1600" b="1" dirty="0" err="1">
                <a:solidFill>
                  <a:srgbClr val="0070C0"/>
                </a:solidFill>
              </a:rPr>
              <a:t>Tujuan</a:t>
            </a:r>
            <a:r>
              <a:rPr lang="en-ID" sz="1600" b="1" dirty="0">
                <a:solidFill>
                  <a:srgbClr val="0070C0"/>
                </a:solidFill>
              </a:rPr>
              <a:t> PBL </a:t>
            </a:r>
            <a:r>
              <a:rPr lang="en-ID" sz="1600" b="1" dirty="0" err="1">
                <a:solidFill>
                  <a:srgbClr val="0070C0"/>
                </a:solidFill>
              </a:rPr>
              <a:t>adalah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untuk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meningkatkan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kemampuan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dalam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menerapkan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konsep-konsep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pada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permasalahan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baru</a:t>
            </a:r>
            <a:r>
              <a:rPr lang="en-ID" sz="1600" b="1" dirty="0">
                <a:solidFill>
                  <a:srgbClr val="0070C0"/>
                </a:solidFill>
              </a:rPr>
              <a:t>/</a:t>
            </a:r>
            <a:r>
              <a:rPr lang="en-ID" sz="1600" b="1" dirty="0" err="1">
                <a:solidFill>
                  <a:srgbClr val="0070C0"/>
                </a:solidFill>
              </a:rPr>
              <a:t>nyata</a:t>
            </a:r>
            <a:r>
              <a:rPr lang="en-ID" sz="1600" b="1" dirty="0">
                <a:solidFill>
                  <a:srgbClr val="0070C0"/>
                </a:solidFill>
              </a:rPr>
              <a:t>, </a:t>
            </a:r>
            <a:r>
              <a:rPr lang="en-ID" sz="1600" b="1" dirty="0" err="1">
                <a:solidFill>
                  <a:srgbClr val="0070C0"/>
                </a:solidFill>
              </a:rPr>
              <a:t>pengintegrasian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konsep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i="1" dirty="0">
                <a:solidFill>
                  <a:srgbClr val="0070C0"/>
                </a:solidFill>
              </a:rPr>
              <a:t>High Order Thinking Skills</a:t>
            </a:r>
            <a:r>
              <a:rPr lang="en-ID" sz="1600" b="1" dirty="0">
                <a:solidFill>
                  <a:srgbClr val="0070C0"/>
                </a:solidFill>
              </a:rPr>
              <a:t> (</a:t>
            </a:r>
            <a:r>
              <a:rPr lang="en-ID" sz="1600" b="1" i="1" dirty="0">
                <a:solidFill>
                  <a:srgbClr val="0070C0"/>
                </a:solidFill>
              </a:rPr>
              <a:t>HOT’s</a:t>
            </a:r>
            <a:r>
              <a:rPr lang="en-ID" sz="1600" b="1" dirty="0">
                <a:solidFill>
                  <a:srgbClr val="0070C0"/>
                </a:solidFill>
              </a:rPr>
              <a:t>), </a:t>
            </a:r>
            <a:r>
              <a:rPr lang="en-ID" sz="1600" b="1" dirty="0" err="1">
                <a:solidFill>
                  <a:srgbClr val="0070C0"/>
                </a:solidFill>
              </a:rPr>
              <a:t>keinginan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dalam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belajar</a:t>
            </a:r>
            <a:r>
              <a:rPr lang="en-ID" sz="1600" b="1" dirty="0">
                <a:solidFill>
                  <a:srgbClr val="0070C0"/>
                </a:solidFill>
              </a:rPr>
              <a:t>, </a:t>
            </a:r>
            <a:r>
              <a:rPr lang="en-ID" sz="1600" b="1" dirty="0" err="1">
                <a:solidFill>
                  <a:srgbClr val="0070C0"/>
                </a:solidFill>
              </a:rPr>
              <a:t>mengarahkan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belajar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diri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sendiri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dan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keterampilan</a:t>
            </a:r>
            <a:r>
              <a:rPr lang="en-ID" sz="1600" b="1" dirty="0">
                <a:solidFill>
                  <a:srgbClr val="0070C0"/>
                </a:solidFill>
              </a:rPr>
              <a:t>(Norman and Schmidt).</a:t>
            </a:r>
            <a:endParaRPr lang="en-US" sz="1600" b="1" dirty="0">
              <a:solidFill>
                <a:srgbClr val="0070C0"/>
              </a:solidFill>
            </a:endParaRPr>
          </a:p>
          <a:p>
            <a:endParaRPr lang="en-ID" dirty="0"/>
          </a:p>
          <a:p>
            <a:r>
              <a:rPr lang="en-ID" sz="2400" b="1" dirty="0">
                <a:solidFill>
                  <a:srgbClr val="0070C0"/>
                </a:solidFill>
              </a:rPr>
              <a:t>2. Model </a:t>
            </a:r>
            <a:r>
              <a:rPr lang="en-ID" sz="2400" b="1" dirty="0" err="1">
                <a:solidFill>
                  <a:srgbClr val="0070C0"/>
                </a:solidFill>
              </a:rPr>
              <a:t>pembelajaran</a:t>
            </a:r>
            <a:r>
              <a:rPr lang="en-ID" sz="2400" b="1" dirty="0">
                <a:solidFill>
                  <a:srgbClr val="0070C0"/>
                </a:solidFill>
              </a:rPr>
              <a:t> </a:t>
            </a:r>
            <a:r>
              <a:rPr lang="en-ID" sz="2400" b="1" i="1" dirty="0">
                <a:solidFill>
                  <a:srgbClr val="0070C0"/>
                </a:solidFill>
              </a:rPr>
              <a:t>Project Based Learning (P</a:t>
            </a:r>
            <a:r>
              <a:rPr lang="id-ID" sz="2400" b="1" i="1" dirty="0">
                <a:solidFill>
                  <a:srgbClr val="0070C0"/>
                </a:solidFill>
              </a:rPr>
              <a:t>j</a:t>
            </a:r>
            <a:r>
              <a:rPr lang="en-ID" sz="2400" b="1" i="1" dirty="0">
                <a:solidFill>
                  <a:srgbClr val="0070C0"/>
                </a:solidFill>
              </a:rPr>
              <a:t>BL). </a:t>
            </a:r>
            <a:endParaRPr lang="en-ID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Merupakan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pembelajaran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menggunakan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proyek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nyata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kehidupan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didasarkan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pada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motivasi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tinggi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pertanyaan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menantang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tugas-tugas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permasalahan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untuk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membentuk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penguasaan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kompetensi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dilakukan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kerjasama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upaya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memecahkan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masalah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ID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Barel</a:t>
            </a:r>
            <a:r>
              <a:rPr lang="en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2000 and Baron 2011)</a:t>
            </a:r>
            <a:r>
              <a:rPr lang="id-ID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Tujuan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Project Based Learning  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adalah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meningkatkan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motivasi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belajar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team work,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keterampilan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kolaborasi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pencapaian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kemampuan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akademik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level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tinggi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taksonomi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tingkat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kreativitas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yang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dibutuhkan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pada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abad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21 (Cole &amp; </a:t>
            </a:r>
            <a:r>
              <a:rPr lang="en-ID" sz="16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Wasburn</a:t>
            </a:r>
            <a:r>
              <a:rPr lang="en-ID" sz="16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Moses, 2010).</a:t>
            </a:r>
          </a:p>
          <a:p>
            <a:endParaRPr lang="en-ID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D" sz="2400" b="1" dirty="0">
                <a:solidFill>
                  <a:srgbClr val="0070C0"/>
                </a:solidFill>
              </a:rPr>
              <a:t>3. Model </a:t>
            </a:r>
            <a:r>
              <a:rPr lang="en-ID" sz="2400" b="1" dirty="0" err="1">
                <a:solidFill>
                  <a:srgbClr val="0070C0"/>
                </a:solidFill>
              </a:rPr>
              <a:t>Pembelajaran</a:t>
            </a:r>
            <a:r>
              <a:rPr lang="en-ID" sz="2400" b="1" dirty="0">
                <a:solidFill>
                  <a:srgbClr val="0070C0"/>
                </a:solidFill>
              </a:rPr>
              <a:t> </a:t>
            </a:r>
            <a:r>
              <a:rPr lang="en-ID" sz="2400" b="1" dirty="0" err="1">
                <a:solidFill>
                  <a:srgbClr val="0070C0"/>
                </a:solidFill>
              </a:rPr>
              <a:t>Penyingkapan</a:t>
            </a:r>
            <a:r>
              <a:rPr lang="en-ID" sz="2400" b="1" dirty="0">
                <a:solidFill>
                  <a:srgbClr val="0070C0"/>
                </a:solidFill>
              </a:rPr>
              <a:t> (</a:t>
            </a:r>
            <a:r>
              <a:rPr lang="en-ID" sz="2400" b="1" dirty="0" err="1">
                <a:solidFill>
                  <a:srgbClr val="0070C0"/>
                </a:solidFill>
              </a:rPr>
              <a:t>penemuan</a:t>
            </a:r>
            <a:r>
              <a:rPr lang="en-ID" sz="2400" b="1" dirty="0">
                <a:solidFill>
                  <a:srgbClr val="0070C0"/>
                </a:solidFill>
              </a:rPr>
              <a:t> </a:t>
            </a:r>
            <a:r>
              <a:rPr lang="en-ID" sz="2400" b="1" dirty="0" err="1">
                <a:solidFill>
                  <a:srgbClr val="0070C0"/>
                </a:solidFill>
              </a:rPr>
              <a:t>dan</a:t>
            </a:r>
            <a:r>
              <a:rPr lang="en-ID" sz="2400" b="1" dirty="0">
                <a:solidFill>
                  <a:srgbClr val="0070C0"/>
                </a:solidFill>
              </a:rPr>
              <a:t> </a:t>
            </a:r>
            <a:r>
              <a:rPr lang="en-ID" sz="2400" b="1" dirty="0" err="1">
                <a:solidFill>
                  <a:srgbClr val="0070C0"/>
                </a:solidFill>
              </a:rPr>
              <a:t>pencarian</a:t>
            </a:r>
            <a:r>
              <a:rPr lang="en-ID" sz="2400" b="1" dirty="0">
                <a:solidFill>
                  <a:srgbClr val="0070C0"/>
                </a:solidFill>
              </a:rPr>
              <a:t>/</a:t>
            </a:r>
            <a:r>
              <a:rPr lang="en-ID" sz="2400" b="1" dirty="0" err="1">
                <a:solidFill>
                  <a:srgbClr val="0070C0"/>
                </a:solidFill>
              </a:rPr>
              <a:t>penelitian</a:t>
            </a:r>
            <a:r>
              <a:rPr lang="en-ID" sz="2400" b="1" dirty="0">
                <a:solidFill>
                  <a:srgbClr val="0070C0"/>
                </a:solidFill>
              </a:rPr>
              <a:t>)</a:t>
            </a:r>
            <a:endParaRPr lang="en-ID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D" sz="1600" dirty="0"/>
              <a:t>Model </a:t>
            </a:r>
            <a:r>
              <a:rPr lang="en-ID" sz="1600" dirty="0" err="1"/>
              <a:t>pembelajaran</a:t>
            </a:r>
            <a:r>
              <a:rPr lang="en-ID" sz="1600" dirty="0"/>
              <a:t> </a:t>
            </a:r>
            <a:r>
              <a:rPr lang="en-ID" sz="1600" dirty="0" err="1"/>
              <a:t>penyingkapan</a:t>
            </a:r>
            <a:r>
              <a:rPr lang="en-ID" sz="1600" dirty="0"/>
              <a:t> (</a:t>
            </a:r>
            <a:r>
              <a:rPr lang="en-ID" sz="1600" i="1" dirty="0"/>
              <a:t>Discovery Learning) </a:t>
            </a:r>
            <a:r>
              <a:rPr lang="en-ID" sz="1600" dirty="0" err="1"/>
              <a:t>adalah</a:t>
            </a:r>
            <a:r>
              <a:rPr lang="en-ID" sz="1600" dirty="0"/>
              <a:t> </a:t>
            </a:r>
            <a:r>
              <a:rPr lang="en-ID" sz="1600" dirty="0" err="1"/>
              <a:t>memahami</a:t>
            </a:r>
            <a:r>
              <a:rPr lang="en-ID" sz="1600" dirty="0"/>
              <a:t> </a:t>
            </a:r>
            <a:r>
              <a:rPr lang="en-ID" sz="1600" dirty="0" err="1"/>
              <a:t>konsep</a:t>
            </a:r>
            <a:r>
              <a:rPr lang="en-ID" sz="1600" dirty="0"/>
              <a:t>, </a:t>
            </a:r>
            <a:r>
              <a:rPr lang="en-ID" sz="1600" dirty="0" err="1"/>
              <a:t>arti</a:t>
            </a:r>
            <a:r>
              <a:rPr lang="en-ID" sz="1600" dirty="0"/>
              <a:t>, </a:t>
            </a:r>
            <a:r>
              <a:rPr lang="en-ID" sz="1600" dirty="0" err="1"/>
              <a:t>dan</a:t>
            </a:r>
            <a:r>
              <a:rPr lang="en-ID" sz="1600" dirty="0"/>
              <a:t> </a:t>
            </a:r>
            <a:r>
              <a:rPr lang="en-ID" sz="1600" dirty="0" err="1"/>
              <a:t>hubungan</a:t>
            </a:r>
            <a:r>
              <a:rPr lang="en-ID" sz="1600" dirty="0"/>
              <a:t>, </a:t>
            </a:r>
            <a:r>
              <a:rPr lang="en-ID" sz="1600" dirty="0" err="1"/>
              <a:t>melalui</a:t>
            </a:r>
            <a:r>
              <a:rPr lang="en-ID" sz="1600" dirty="0"/>
              <a:t> proses </a:t>
            </a:r>
            <a:r>
              <a:rPr lang="en-ID" sz="1600" dirty="0" err="1"/>
              <a:t>intuitif</a:t>
            </a:r>
            <a:r>
              <a:rPr lang="en-ID" sz="1600" dirty="0"/>
              <a:t> </a:t>
            </a:r>
            <a:r>
              <a:rPr lang="en-ID" sz="1600" dirty="0" err="1"/>
              <a:t>untuk</a:t>
            </a:r>
            <a:r>
              <a:rPr lang="en-ID" sz="1600" dirty="0"/>
              <a:t> </a:t>
            </a:r>
            <a:r>
              <a:rPr lang="en-ID" sz="1600" dirty="0" err="1"/>
              <a:t>akhirnya</a:t>
            </a:r>
            <a:r>
              <a:rPr lang="en-ID" sz="1600" dirty="0"/>
              <a:t> </a:t>
            </a:r>
            <a:r>
              <a:rPr lang="en-ID" sz="1600" dirty="0" err="1"/>
              <a:t>sampai</a:t>
            </a:r>
            <a:r>
              <a:rPr lang="en-ID" sz="1600" dirty="0"/>
              <a:t> </a:t>
            </a:r>
            <a:r>
              <a:rPr lang="en-ID" sz="1600" dirty="0" err="1"/>
              <a:t>kepada</a:t>
            </a:r>
            <a:r>
              <a:rPr lang="en-ID" sz="1600" dirty="0"/>
              <a:t> </a:t>
            </a:r>
            <a:r>
              <a:rPr lang="en-ID" sz="1600" dirty="0" err="1"/>
              <a:t>suatu</a:t>
            </a:r>
            <a:r>
              <a:rPr lang="en-ID" sz="1600" dirty="0"/>
              <a:t> </a:t>
            </a:r>
            <a:r>
              <a:rPr lang="en-ID" sz="1600" dirty="0" err="1"/>
              <a:t>kesimpulan</a:t>
            </a:r>
            <a:r>
              <a:rPr lang="en-ID" sz="1600" dirty="0"/>
              <a:t> (</a:t>
            </a:r>
            <a:r>
              <a:rPr lang="en-ID" sz="1600" dirty="0" err="1"/>
              <a:t>Budiningsih</a:t>
            </a:r>
            <a:r>
              <a:rPr lang="en-ID" sz="1600" dirty="0"/>
              <a:t>, 2005:43). </a:t>
            </a:r>
            <a:r>
              <a:rPr lang="en-ID" sz="1600" i="1" dirty="0"/>
              <a:t>Discovery </a:t>
            </a:r>
            <a:r>
              <a:rPr lang="en-ID" sz="1600" dirty="0" err="1"/>
              <a:t>terjadi</a:t>
            </a:r>
            <a:r>
              <a:rPr lang="en-ID" sz="1600" dirty="0"/>
              <a:t> </a:t>
            </a:r>
            <a:r>
              <a:rPr lang="en-ID" sz="1600" dirty="0" err="1"/>
              <a:t>bila</a:t>
            </a:r>
            <a:r>
              <a:rPr lang="en-ID" sz="1600" dirty="0"/>
              <a:t> </a:t>
            </a:r>
            <a:r>
              <a:rPr lang="en-ID" sz="1600" dirty="0" err="1"/>
              <a:t>individu</a:t>
            </a:r>
            <a:r>
              <a:rPr lang="en-ID" sz="1600" dirty="0"/>
              <a:t> </a:t>
            </a:r>
            <a:r>
              <a:rPr lang="en-ID" sz="1600" dirty="0" err="1"/>
              <a:t>terlibat</a:t>
            </a:r>
            <a:r>
              <a:rPr lang="en-ID" sz="1600" dirty="0"/>
              <a:t>, </a:t>
            </a:r>
            <a:r>
              <a:rPr lang="en-ID" sz="1600" dirty="0" err="1"/>
              <a:t>terutama</a:t>
            </a:r>
            <a:r>
              <a:rPr lang="en-ID" sz="1600" dirty="0"/>
              <a:t> </a:t>
            </a:r>
            <a:r>
              <a:rPr lang="en-ID" sz="1600" dirty="0" err="1"/>
              <a:t>dalam</a:t>
            </a:r>
            <a:r>
              <a:rPr lang="en-ID" sz="1600" dirty="0"/>
              <a:t> </a:t>
            </a:r>
            <a:r>
              <a:rPr lang="en-ID" sz="1600" dirty="0" err="1"/>
              <a:t>penggunaan</a:t>
            </a:r>
            <a:r>
              <a:rPr lang="en-ID" sz="1600" dirty="0"/>
              <a:t> proses </a:t>
            </a:r>
            <a:r>
              <a:rPr lang="en-ID" sz="1600" dirty="0" err="1"/>
              <a:t>mentalnya</a:t>
            </a:r>
            <a:r>
              <a:rPr lang="en-ID" sz="1600" dirty="0"/>
              <a:t> </a:t>
            </a:r>
            <a:r>
              <a:rPr lang="en-ID" sz="1600" dirty="0" err="1"/>
              <a:t>untuk</a:t>
            </a:r>
            <a:r>
              <a:rPr lang="en-ID" sz="1600" dirty="0"/>
              <a:t> </a:t>
            </a:r>
            <a:r>
              <a:rPr lang="en-ID" sz="1600" dirty="0" err="1"/>
              <a:t>menemukan</a:t>
            </a:r>
            <a:r>
              <a:rPr lang="en-ID" sz="1600" dirty="0"/>
              <a:t> </a:t>
            </a:r>
            <a:r>
              <a:rPr lang="en-ID" sz="1600" dirty="0" err="1"/>
              <a:t>beberapa</a:t>
            </a:r>
            <a:r>
              <a:rPr lang="en-ID" sz="1600" dirty="0"/>
              <a:t> </a:t>
            </a:r>
            <a:r>
              <a:rPr lang="en-ID" sz="1600" dirty="0" err="1"/>
              <a:t>konsep</a:t>
            </a:r>
            <a:r>
              <a:rPr lang="en-ID" sz="1600" dirty="0"/>
              <a:t> </a:t>
            </a:r>
            <a:r>
              <a:rPr lang="en-ID" sz="1600" dirty="0" err="1"/>
              <a:t>dan</a:t>
            </a:r>
            <a:r>
              <a:rPr lang="en-ID" sz="1600" dirty="0"/>
              <a:t> </a:t>
            </a:r>
            <a:r>
              <a:rPr lang="en-ID" sz="1600" dirty="0" err="1"/>
              <a:t>prinsip</a:t>
            </a:r>
            <a:r>
              <a:rPr lang="en-ID" sz="1600" dirty="0"/>
              <a:t>.</a:t>
            </a:r>
            <a:endParaRPr lang="en-US" sz="1600" dirty="0"/>
          </a:p>
          <a:p>
            <a:r>
              <a:rPr lang="en-ID" sz="1600" b="1" i="1" dirty="0">
                <a:solidFill>
                  <a:srgbClr val="0070C0"/>
                </a:solidFill>
              </a:rPr>
              <a:t>Discovery </a:t>
            </a:r>
            <a:r>
              <a:rPr lang="en-ID" sz="1600" b="1" dirty="0" err="1">
                <a:solidFill>
                  <a:srgbClr val="0070C0"/>
                </a:solidFill>
              </a:rPr>
              <a:t>dilakukan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melalui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observasi</a:t>
            </a:r>
            <a:r>
              <a:rPr lang="en-ID" sz="1600" b="1" dirty="0">
                <a:solidFill>
                  <a:srgbClr val="0070C0"/>
                </a:solidFill>
              </a:rPr>
              <a:t>, </a:t>
            </a:r>
            <a:r>
              <a:rPr lang="en-ID" sz="1600" b="1" dirty="0" err="1">
                <a:solidFill>
                  <a:srgbClr val="0070C0"/>
                </a:solidFill>
              </a:rPr>
              <a:t>klasifikasi</a:t>
            </a:r>
            <a:r>
              <a:rPr lang="en-ID" sz="1600" b="1" dirty="0">
                <a:solidFill>
                  <a:srgbClr val="0070C0"/>
                </a:solidFill>
              </a:rPr>
              <a:t>, </a:t>
            </a:r>
            <a:r>
              <a:rPr lang="en-ID" sz="1600" b="1" dirty="0" err="1">
                <a:solidFill>
                  <a:srgbClr val="0070C0"/>
                </a:solidFill>
              </a:rPr>
              <a:t>pengukuran</a:t>
            </a:r>
            <a:r>
              <a:rPr lang="en-ID" sz="1600" b="1" dirty="0">
                <a:solidFill>
                  <a:srgbClr val="0070C0"/>
                </a:solidFill>
              </a:rPr>
              <a:t>, </a:t>
            </a:r>
            <a:r>
              <a:rPr lang="en-ID" sz="1600" b="1" dirty="0" err="1">
                <a:solidFill>
                  <a:srgbClr val="0070C0"/>
                </a:solidFill>
              </a:rPr>
              <a:t>prediksi</a:t>
            </a:r>
            <a:r>
              <a:rPr lang="en-ID" sz="1600" b="1" dirty="0">
                <a:solidFill>
                  <a:srgbClr val="0070C0"/>
                </a:solidFill>
              </a:rPr>
              <a:t>, </a:t>
            </a:r>
            <a:r>
              <a:rPr lang="en-ID" sz="1600" b="1" dirty="0" err="1">
                <a:solidFill>
                  <a:srgbClr val="0070C0"/>
                </a:solidFill>
              </a:rPr>
              <a:t>penentuan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dan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i="1" dirty="0" err="1">
                <a:solidFill>
                  <a:srgbClr val="0070C0"/>
                </a:solidFill>
              </a:rPr>
              <a:t>inferi</a:t>
            </a:r>
            <a:r>
              <a:rPr lang="en-ID" sz="1600" b="1" dirty="0">
                <a:solidFill>
                  <a:srgbClr val="0070C0"/>
                </a:solidFill>
              </a:rPr>
              <a:t>. Proses </a:t>
            </a:r>
            <a:r>
              <a:rPr lang="en-ID" sz="1600" b="1" dirty="0" err="1">
                <a:solidFill>
                  <a:srgbClr val="0070C0"/>
                </a:solidFill>
              </a:rPr>
              <a:t>tersebut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disebut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i="1" dirty="0">
                <a:solidFill>
                  <a:srgbClr val="0070C0"/>
                </a:solidFill>
              </a:rPr>
              <a:t>cognitive process </a:t>
            </a:r>
            <a:r>
              <a:rPr lang="en-ID" sz="1600" b="1" dirty="0" err="1">
                <a:solidFill>
                  <a:srgbClr val="0070C0"/>
                </a:solidFill>
              </a:rPr>
              <a:t>sedangkan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i="1" dirty="0">
                <a:solidFill>
                  <a:srgbClr val="0070C0"/>
                </a:solidFill>
              </a:rPr>
              <a:t>discovery </a:t>
            </a:r>
            <a:r>
              <a:rPr lang="en-ID" sz="1600" b="1" dirty="0" err="1">
                <a:solidFill>
                  <a:srgbClr val="0070C0"/>
                </a:solidFill>
              </a:rPr>
              <a:t>itu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sendiri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adalah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i="1" dirty="0">
                <a:solidFill>
                  <a:srgbClr val="0070C0"/>
                </a:solidFill>
              </a:rPr>
              <a:t>the mental process of </a:t>
            </a:r>
            <a:r>
              <a:rPr lang="en-ID" sz="1600" b="1" i="1" dirty="0" err="1">
                <a:solidFill>
                  <a:srgbClr val="0070C0"/>
                </a:solidFill>
              </a:rPr>
              <a:t>assimilatingconcepts</a:t>
            </a:r>
            <a:r>
              <a:rPr lang="en-ID" sz="1600" b="1" i="1" dirty="0">
                <a:solidFill>
                  <a:srgbClr val="0070C0"/>
                </a:solidFill>
              </a:rPr>
              <a:t> and principles in the mind (</a:t>
            </a:r>
            <a:r>
              <a:rPr lang="en-ID" sz="1600" b="1" dirty="0">
                <a:solidFill>
                  <a:srgbClr val="0070C0"/>
                </a:solidFill>
              </a:rPr>
              <a:t>Robert B. </a:t>
            </a:r>
            <a:r>
              <a:rPr lang="en-ID" sz="1600" b="1" dirty="0" err="1">
                <a:solidFill>
                  <a:srgbClr val="0070C0"/>
                </a:solidFill>
              </a:rPr>
              <a:t>Sund</a:t>
            </a:r>
            <a:r>
              <a:rPr lang="en-ID" sz="1600" b="1" dirty="0">
                <a:solidFill>
                  <a:srgbClr val="0070C0"/>
                </a:solidFill>
              </a:rPr>
              <a:t> </a:t>
            </a:r>
            <a:r>
              <a:rPr lang="en-ID" sz="1600" b="1" dirty="0" err="1">
                <a:solidFill>
                  <a:srgbClr val="0070C0"/>
                </a:solidFill>
              </a:rPr>
              <a:t>dalam</a:t>
            </a:r>
            <a:r>
              <a:rPr lang="en-ID" sz="1600" b="1" dirty="0">
                <a:solidFill>
                  <a:srgbClr val="0070C0"/>
                </a:solidFill>
              </a:rPr>
              <a:t> Malik, 2001:219).</a:t>
            </a:r>
            <a:endParaRPr lang="en-US" sz="1600" b="1" dirty="0">
              <a:solidFill>
                <a:srgbClr val="0070C0"/>
              </a:solidFill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16721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: Single Corner Snipped 90"/>
          <p:cNvSpPr/>
          <p:nvPr/>
        </p:nvSpPr>
        <p:spPr>
          <a:xfrm>
            <a:off x="8108190" y="3745513"/>
            <a:ext cx="3201040" cy="2267547"/>
          </a:xfrm>
          <a:prstGeom prst="snip1Rect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1800"/>
              </a:spcAft>
            </a:pPr>
            <a:endParaRPr lang="en-US" sz="1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90" name="Rectangle: Single Corner Snipped 89"/>
          <p:cNvSpPr/>
          <p:nvPr/>
        </p:nvSpPr>
        <p:spPr>
          <a:xfrm>
            <a:off x="4590255" y="3727374"/>
            <a:ext cx="3029579" cy="2285686"/>
          </a:xfrm>
          <a:prstGeom prst="snip1Rect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Rectangle: Single Corner Snipped 88"/>
          <p:cNvSpPr/>
          <p:nvPr/>
        </p:nvSpPr>
        <p:spPr>
          <a:xfrm>
            <a:off x="1097950" y="3733574"/>
            <a:ext cx="3038622" cy="2279486"/>
          </a:xfrm>
          <a:prstGeom prst="snip1Rect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570051052"/>
              </p:ext>
            </p:extLst>
          </p:nvPr>
        </p:nvGraphicFramePr>
        <p:xfrm>
          <a:off x="981559" y="1539802"/>
          <a:ext cx="10219980" cy="2018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5"/>
          <p:cNvSpPr txBox="1">
            <a:spLocks/>
          </p:cNvSpPr>
          <p:nvPr/>
        </p:nvSpPr>
        <p:spPr>
          <a:xfrm>
            <a:off x="8224454" y="4190056"/>
            <a:ext cx="2814143" cy="841045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97280"/>
            <a:endParaRPr lang="en-U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  <a:p>
            <a:pPr algn="l" defTabSz="1097280"/>
            <a:endParaRPr lang="en-U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1278340" y="3615012"/>
            <a:ext cx="2879591" cy="6601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lIns="82296" tIns="41148" rIns="82296" bIns="4114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 defTabSz="1097280"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BERLANGSUNGNYA</a:t>
            </a:r>
          </a:p>
          <a:p>
            <a:pPr indent="284163" algn="l" defTabSz="1097280"/>
            <a:r>
              <a:rPr lang="en-US" sz="1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REVOLUSI DIGITAL </a:t>
            </a:r>
          </a:p>
        </p:txBody>
      </p:sp>
      <p:sp>
        <p:nvSpPr>
          <p:cNvPr id="19" name="Title 5"/>
          <p:cNvSpPr txBox="1">
            <a:spLocks/>
          </p:cNvSpPr>
          <p:nvPr/>
        </p:nvSpPr>
        <p:spPr>
          <a:xfrm>
            <a:off x="1267854" y="4487385"/>
            <a:ext cx="2881452" cy="4766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lIns="82296" tIns="41148" rIns="82296" bIns="4114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 defTabSz="1097280"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PERUBAHAN PERADABAN MASYARAKAT</a:t>
            </a:r>
          </a:p>
        </p:txBody>
      </p:sp>
      <p:sp>
        <p:nvSpPr>
          <p:cNvPr id="20" name="Title 5"/>
          <p:cNvSpPr txBox="1">
            <a:spLocks/>
          </p:cNvSpPr>
          <p:nvPr/>
        </p:nvSpPr>
        <p:spPr>
          <a:xfrm>
            <a:off x="4657181" y="3712547"/>
            <a:ext cx="2932685" cy="806291"/>
          </a:xfrm>
          <a:prstGeom prst="rect">
            <a:avLst/>
          </a:prstGeom>
        </p:spPr>
        <p:txBody>
          <a:bodyPr vert="horz" lIns="82296" tIns="41148" rIns="82296" bIns="4114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97280"/>
            <a:endParaRPr lang="en-US" sz="1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21" name="Title 5"/>
          <p:cNvSpPr txBox="1">
            <a:spLocks/>
          </p:cNvSpPr>
          <p:nvPr/>
        </p:nvSpPr>
        <p:spPr>
          <a:xfrm>
            <a:off x="4653022" y="4572000"/>
            <a:ext cx="2800199" cy="544050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 defTabSz="1097280"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GENERASI EMAS 2045 YANG DIBEKALI KETERAMPILAN ABAD 21</a:t>
            </a:r>
          </a:p>
        </p:txBody>
      </p:sp>
      <p:cxnSp>
        <p:nvCxnSpPr>
          <p:cNvPr id="85" name="Connector: Elbow 84"/>
          <p:cNvCxnSpPr>
            <a:cxnSpLocks/>
          </p:cNvCxnSpPr>
          <p:nvPr/>
        </p:nvCxnSpPr>
        <p:spPr>
          <a:xfrm rot="16200000" flipH="1">
            <a:off x="2986318" y="4751854"/>
            <a:ext cx="2763165" cy="3754"/>
          </a:xfrm>
          <a:prstGeom prst="bentConnector3">
            <a:avLst>
              <a:gd name="adj1" fmla="val 50000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7" name="Connector: Elbow 96"/>
          <p:cNvCxnSpPr>
            <a:cxnSpLocks/>
          </p:cNvCxnSpPr>
          <p:nvPr/>
        </p:nvCxnSpPr>
        <p:spPr>
          <a:xfrm rot="16200000" flipH="1">
            <a:off x="6456152" y="4738128"/>
            <a:ext cx="2731472" cy="2533"/>
          </a:xfrm>
          <a:prstGeom prst="bentConnector3">
            <a:avLst>
              <a:gd name="adj1" fmla="val 50000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cxnSpLocks/>
          </p:cNvCxnSpPr>
          <p:nvPr/>
        </p:nvCxnSpPr>
        <p:spPr>
          <a:xfrm flipV="1">
            <a:off x="2395344" y="6119757"/>
            <a:ext cx="7343335" cy="27131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5" name="Connector: Elbow 114"/>
          <p:cNvCxnSpPr>
            <a:cxnSpLocks/>
          </p:cNvCxnSpPr>
          <p:nvPr/>
        </p:nvCxnSpPr>
        <p:spPr>
          <a:xfrm rot="5400000">
            <a:off x="9673454" y="6063452"/>
            <a:ext cx="114667" cy="632"/>
          </a:xfrm>
          <a:prstGeom prst="bentConnector3">
            <a:avLst>
              <a:gd name="adj1" fmla="val 50000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8" name="Connector: Elbow 117"/>
          <p:cNvCxnSpPr>
            <a:cxnSpLocks/>
          </p:cNvCxnSpPr>
          <p:nvPr/>
        </p:nvCxnSpPr>
        <p:spPr>
          <a:xfrm rot="5400000">
            <a:off x="5967751" y="6059053"/>
            <a:ext cx="114667" cy="632"/>
          </a:xfrm>
          <a:prstGeom prst="bentConnector3">
            <a:avLst>
              <a:gd name="adj1" fmla="val 50000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9" name="Connector: Elbow 118"/>
          <p:cNvCxnSpPr>
            <a:cxnSpLocks/>
          </p:cNvCxnSpPr>
          <p:nvPr/>
        </p:nvCxnSpPr>
        <p:spPr>
          <a:xfrm rot="5400000">
            <a:off x="2354850" y="6070382"/>
            <a:ext cx="114667" cy="632"/>
          </a:xfrm>
          <a:prstGeom prst="bentConnector3">
            <a:avLst>
              <a:gd name="adj1" fmla="val 50000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77792" y="943421"/>
            <a:ext cx="4937906" cy="98790"/>
            <a:chOff x="0" y="2631522"/>
            <a:chExt cx="15040549" cy="828013"/>
          </a:xfrm>
        </p:grpSpPr>
        <p:grpSp>
          <p:nvGrpSpPr>
            <p:cNvPr id="23" name="Group 22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25" name="Rectangle 24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26" name="Parallelogram 25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24" name="Parallelogram 23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8610" indent="-308610" algn="ctr" defTabSz="548640">
                <a:buFont typeface="+mj-lt"/>
                <a:buAutoNum type="arabicPeriod"/>
              </a:pPr>
              <a:endParaRPr lang="en-US" sz="1435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209428" y="487342"/>
            <a:ext cx="796147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n-US" sz="2160" b="1" dirty="0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LATAR BELAKANG</a:t>
            </a:r>
            <a:endParaRPr lang="en-US" sz="2160" b="1" dirty="0">
              <a:solidFill>
                <a:srgbClr val="F5A31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1" name="Title 5"/>
          <p:cNvSpPr txBox="1">
            <a:spLocks/>
          </p:cNvSpPr>
          <p:nvPr/>
        </p:nvSpPr>
        <p:spPr>
          <a:xfrm>
            <a:off x="4674429" y="5436870"/>
            <a:ext cx="2873683" cy="335215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 defTabSz="1097280"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MENGHADAPI KONDISI DEGRADASI MORAL, ETIKA, DAN BUDI PEKERTI</a:t>
            </a:r>
          </a:p>
        </p:txBody>
      </p:sp>
      <p:sp>
        <p:nvSpPr>
          <p:cNvPr id="2" name="Rectangle 1"/>
          <p:cNvSpPr/>
          <p:nvPr/>
        </p:nvSpPr>
        <p:spPr>
          <a:xfrm>
            <a:off x="4649636" y="3780822"/>
            <a:ext cx="3114138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5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PEMBANGUNAN SDM </a:t>
            </a:r>
          </a:p>
          <a:p>
            <a:pPr lvl="0"/>
            <a:r>
              <a:rPr lang="en-US" sz="125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     SEBAGAI FONDASI   </a:t>
            </a:r>
          </a:p>
          <a:p>
            <a:pPr lvl="0"/>
            <a:r>
              <a:rPr lang="en-US" sz="125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     PEMBANGUNAN BANGSA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174964" y="3797930"/>
            <a:ext cx="3114138" cy="2140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GERAKAN PENDIDIKAN DI SEKOLAH UNTUK MEMPERKUAT KARAKTER SISWA MELALUI HARMONISASI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</a:t>
            </a:r>
            <a:r>
              <a:rPr lang="en-US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OLAH HATI (ETIK), OLAH RASA (ESTETIK), OLAH PIKIR (LITERASI), DAN OLAH RAGA (KINESTETIK)</a:t>
            </a:r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</a:t>
            </a:r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DENGAN DUKUNGAN PELIBATAN PUBLIK DAN KERJA SAMA ANTARA SEKOLAH, KELUARGA, DAN MASYARAKAT YANG MERUPAKAN BAGIAN DARI GERAKAN NASIONAL REVOLUSI MENTAL (GNRM)</a:t>
            </a:r>
          </a:p>
        </p:txBody>
      </p:sp>
      <p:sp>
        <p:nvSpPr>
          <p:cNvPr id="28" name="Title 5"/>
          <p:cNvSpPr txBox="1">
            <a:spLocks/>
          </p:cNvSpPr>
          <p:nvPr/>
        </p:nvSpPr>
        <p:spPr>
          <a:xfrm>
            <a:off x="1287149" y="5120139"/>
            <a:ext cx="2881452" cy="4766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vert="horz" lIns="82296" tIns="41148" rIns="82296" bIns="4114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 defTabSz="1097280">
              <a:buFont typeface="Arial" panose="020B0604020202020204" pitchFamily="34" charset="0"/>
              <a:buChar char="•"/>
            </a:pPr>
            <a:r>
              <a:rPr lang="en-US" sz="12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SEMAKIN TEGASNYA FENOMENA ABAD KREATIF</a:t>
            </a:r>
          </a:p>
        </p:txBody>
      </p:sp>
    </p:spTree>
    <p:extLst>
      <p:ext uri="{BB962C8B-B14F-4D97-AF65-F5344CB8AC3E}">
        <p14:creationId xmlns:p14="http://schemas.microsoft.com/office/powerpoint/2010/main" xmlns="" val="51800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lamatkan Generasi Emas Indonesia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137" y="194481"/>
            <a:ext cx="11464120" cy="644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765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0037" y="1001486"/>
            <a:ext cx="6291934" cy="452431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 pitchFamily="34" charset="0"/>
              </a:rPr>
              <a:t>JAWAB PERTANYAAN INI !</a:t>
            </a:r>
          </a:p>
          <a:p>
            <a:endParaRPr lang="en-US" sz="2400" dirty="0">
              <a:latin typeface="Arial Rounded MT Bold" pitchFamily="34" charset="0"/>
            </a:endParaRPr>
          </a:p>
          <a:p>
            <a:pPr marL="342900" indent="-342900">
              <a:buAutoNum type="arabicPeriod"/>
            </a:pPr>
            <a:r>
              <a:rPr lang="en-US" sz="2400" dirty="0" err="1" smtClean="0">
                <a:latin typeface="Arial Rounded MT Bold" pitchFamily="34" charset="0"/>
              </a:rPr>
              <a:t>Mengapa</a:t>
            </a:r>
            <a:r>
              <a:rPr lang="en-US" sz="2400" dirty="0" smtClean="0">
                <a:latin typeface="Arial Rounded MT Bold" pitchFamily="34" charset="0"/>
              </a:rPr>
              <a:t> </a:t>
            </a:r>
            <a:r>
              <a:rPr lang="en-US" sz="2400" dirty="0" err="1" smtClean="0">
                <a:latin typeface="Arial Rounded MT Bold" pitchFamily="34" charset="0"/>
              </a:rPr>
              <a:t>perlu</a:t>
            </a:r>
            <a:r>
              <a:rPr lang="en-US" sz="2400" dirty="0" smtClean="0">
                <a:latin typeface="Arial Rounded MT Bold" pitchFamily="34" charset="0"/>
              </a:rPr>
              <a:t> </a:t>
            </a:r>
            <a:r>
              <a:rPr lang="en-US" sz="2400" dirty="0" err="1" smtClean="0">
                <a:latin typeface="Arial Rounded MT Bold" pitchFamily="34" charset="0"/>
              </a:rPr>
              <a:t>Penguatan</a:t>
            </a:r>
            <a:r>
              <a:rPr lang="en-US" sz="2400" dirty="0" smtClean="0">
                <a:latin typeface="Arial Rounded MT Bold" pitchFamily="34" charset="0"/>
              </a:rPr>
              <a:t> </a:t>
            </a:r>
            <a:r>
              <a:rPr lang="en-US" sz="2400" dirty="0" err="1" smtClean="0">
                <a:latin typeface="Arial Rounded MT Bold" pitchFamily="34" charset="0"/>
              </a:rPr>
              <a:t>Pendidikan</a:t>
            </a:r>
            <a:r>
              <a:rPr lang="en-US" sz="2400" dirty="0" smtClean="0">
                <a:latin typeface="Arial Rounded MT Bold" pitchFamily="34" charset="0"/>
              </a:rPr>
              <a:t> </a:t>
            </a:r>
            <a:r>
              <a:rPr lang="en-US" sz="2400" dirty="0" err="1" smtClean="0">
                <a:latin typeface="Arial Rounded MT Bold" pitchFamily="34" charset="0"/>
              </a:rPr>
              <a:t>Karakter</a:t>
            </a:r>
            <a:r>
              <a:rPr lang="en-US" sz="2400" dirty="0" smtClean="0">
                <a:latin typeface="Arial Rounded MT Bold" pitchFamily="34" charset="0"/>
              </a:rPr>
              <a:t> ?</a:t>
            </a:r>
          </a:p>
          <a:p>
            <a:pPr marL="342900" indent="-342900">
              <a:buAutoNum type="arabicPeriod"/>
            </a:pPr>
            <a:r>
              <a:rPr lang="en-US" sz="2400" dirty="0" err="1" smtClean="0">
                <a:latin typeface="Arial Rounded MT Bold" pitchFamily="34" charset="0"/>
              </a:rPr>
              <a:t>Bagaimana</a:t>
            </a:r>
            <a:r>
              <a:rPr lang="en-US" sz="2400" dirty="0" smtClean="0">
                <a:latin typeface="Arial Rounded MT Bold" pitchFamily="34" charset="0"/>
              </a:rPr>
              <a:t> </a:t>
            </a:r>
            <a:r>
              <a:rPr lang="en-US" sz="2400" dirty="0" err="1" smtClean="0">
                <a:latin typeface="Arial Rounded MT Bold" pitchFamily="34" charset="0"/>
              </a:rPr>
              <a:t>implementasi</a:t>
            </a:r>
            <a:r>
              <a:rPr lang="en-US" sz="2400" dirty="0" smtClean="0">
                <a:latin typeface="Arial Rounded MT Bold" pitchFamily="34" charset="0"/>
              </a:rPr>
              <a:t> </a:t>
            </a:r>
            <a:r>
              <a:rPr lang="en-US" sz="2400" dirty="0" err="1" smtClean="0">
                <a:latin typeface="Arial Rounded MT Bold" pitchFamily="34" charset="0"/>
              </a:rPr>
              <a:t>konsep</a:t>
            </a:r>
            <a:r>
              <a:rPr lang="en-US" sz="2400" dirty="0" smtClean="0">
                <a:latin typeface="Arial Rounded MT Bold" pitchFamily="34" charset="0"/>
              </a:rPr>
              <a:t> PPK </a:t>
            </a:r>
            <a:r>
              <a:rPr lang="en-US" sz="2400" dirty="0" err="1" smtClean="0">
                <a:latin typeface="Arial Rounded MT Bold" pitchFamily="34" charset="0"/>
              </a:rPr>
              <a:t>dalam</a:t>
            </a:r>
            <a:r>
              <a:rPr lang="en-US" sz="2400" dirty="0" smtClean="0">
                <a:latin typeface="Arial Rounded MT Bold" pitchFamily="34" charset="0"/>
              </a:rPr>
              <a:t> </a:t>
            </a:r>
            <a:r>
              <a:rPr lang="en-US" sz="2400" dirty="0" err="1" smtClean="0">
                <a:latin typeface="Arial Rounded MT Bold" pitchFamily="34" charset="0"/>
              </a:rPr>
              <a:t>Satuan</a:t>
            </a:r>
            <a:r>
              <a:rPr lang="en-US" sz="2400" dirty="0" smtClean="0">
                <a:latin typeface="Arial Rounded MT Bold" pitchFamily="34" charset="0"/>
              </a:rPr>
              <a:t> </a:t>
            </a:r>
            <a:r>
              <a:rPr lang="en-US" sz="2400" dirty="0" err="1" smtClean="0">
                <a:latin typeface="Arial Rounded MT Bold" pitchFamily="34" charset="0"/>
              </a:rPr>
              <a:t>Pendidikan</a:t>
            </a:r>
            <a:r>
              <a:rPr lang="en-US" sz="2400" dirty="0" smtClean="0">
                <a:latin typeface="Arial Rounded MT Bold" pitchFamily="34" charset="0"/>
              </a:rPr>
              <a:t> ?</a:t>
            </a:r>
          </a:p>
          <a:p>
            <a:pPr marL="342900" indent="-342900">
              <a:buAutoNum type="arabicPeriod"/>
            </a:pPr>
            <a:r>
              <a:rPr lang="en-US" sz="2400" dirty="0" err="1" smtClean="0">
                <a:latin typeface="Arial Rounded MT Bold" pitchFamily="34" charset="0"/>
              </a:rPr>
              <a:t>Dengan</a:t>
            </a:r>
            <a:r>
              <a:rPr lang="en-US" sz="2400" dirty="0" smtClean="0">
                <a:latin typeface="Arial Rounded MT Bold" pitchFamily="34" charset="0"/>
              </a:rPr>
              <a:t> </a:t>
            </a:r>
            <a:r>
              <a:rPr lang="en-US" sz="2400" dirty="0" err="1" smtClean="0">
                <a:latin typeface="Arial Rounded MT Bold" pitchFamily="34" charset="0"/>
              </a:rPr>
              <a:t>cara</a:t>
            </a:r>
            <a:r>
              <a:rPr lang="en-US" sz="2400" dirty="0" smtClean="0">
                <a:latin typeface="Arial Rounded MT Bold" pitchFamily="34" charset="0"/>
              </a:rPr>
              <a:t> </a:t>
            </a:r>
            <a:r>
              <a:rPr lang="en-US" sz="2400" dirty="0" err="1" smtClean="0">
                <a:latin typeface="Arial Rounded MT Bold" pitchFamily="34" charset="0"/>
              </a:rPr>
              <a:t>apa</a:t>
            </a:r>
            <a:r>
              <a:rPr lang="en-US" sz="2400" dirty="0" smtClean="0">
                <a:latin typeface="Arial Rounded MT Bold" pitchFamily="34" charset="0"/>
              </a:rPr>
              <a:t> PPK </a:t>
            </a:r>
            <a:r>
              <a:rPr lang="en-US" sz="2400" dirty="0" err="1" smtClean="0">
                <a:latin typeface="Arial Rounded MT Bold" pitchFamily="34" charset="0"/>
              </a:rPr>
              <a:t>dilakukan</a:t>
            </a:r>
            <a:r>
              <a:rPr lang="en-US" sz="2400" dirty="0" smtClean="0">
                <a:latin typeface="Arial Rounded MT Bold" pitchFamily="34" charset="0"/>
              </a:rPr>
              <a:t> guru </a:t>
            </a:r>
            <a:r>
              <a:rPr lang="en-US" sz="2400" dirty="0" err="1" smtClean="0">
                <a:latin typeface="Arial Rounded MT Bold" pitchFamily="34" charset="0"/>
              </a:rPr>
              <a:t>dalam</a:t>
            </a:r>
            <a:r>
              <a:rPr lang="en-US" sz="2400" dirty="0" smtClean="0">
                <a:latin typeface="Arial Rounded MT Bold" pitchFamily="34" charset="0"/>
              </a:rPr>
              <a:t> </a:t>
            </a:r>
            <a:r>
              <a:rPr lang="en-US" sz="2400" dirty="0" err="1" smtClean="0">
                <a:latin typeface="Arial Rounded MT Bold" pitchFamily="34" charset="0"/>
              </a:rPr>
              <a:t>Pembelajaran</a:t>
            </a:r>
            <a:r>
              <a:rPr lang="en-US" sz="2400" dirty="0" smtClean="0">
                <a:latin typeface="Arial Rounded MT Bold" pitchFamily="34" charset="0"/>
              </a:rPr>
              <a:t> ?</a:t>
            </a:r>
          </a:p>
          <a:p>
            <a:pPr marL="342900" indent="-342900">
              <a:buAutoNum type="arabicPeriod"/>
            </a:pPr>
            <a:r>
              <a:rPr lang="en-US" sz="2400" dirty="0" err="1" smtClean="0">
                <a:latin typeface="Arial Rounded MT Bold" pitchFamily="34" charset="0"/>
              </a:rPr>
              <a:t>Apa</a:t>
            </a:r>
            <a:r>
              <a:rPr lang="en-US" sz="2400" dirty="0" smtClean="0">
                <a:latin typeface="Arial Rounded MT Bold" pitchFamily="34" charset="0"/>
              </a:rPr>
              <a:t> </a:t>
            </a:r>
            <a:r>
              <a:rPr lang="en-US" sz="2400" dirty="0" err="1" smtClean="0">
                <a:latin typeface="Arial Rounded MT Bold" pitchFamily="34" charset="0"/>
              </a:rPr>
              <a:t>dampak</a:t>
            </a:r>
            <a:r>
              <a:rPr lang="en-US" sz="2400" dirty="0" smtClean="0">
                <a:latin typeface="Arial Rounded MT Bold" pitchFamily="34" charset="0"/>
              </a:rPr>
              <a:t> yang </a:t>
            </a:r>
            <a:r>
              <a:rPr lang="en-US" sz="2400" dirty="0" err="1" smtClean="0">
                <a:latin typeface="Arial Rounded MT Bold" pitchFamily="34" charset="0"/>
              </a:rPr>
              <a:t>terjadi</a:t>
            </a:r>
            <a:r>
              <a:rPr lang="en-US" sz="2400" dirty="0" smtClean="0">
                <a:latin typeface="Arial Rounded MT Bold" pitchFamily="34" charset="0"/>
              </a:rPr>
              <a:t> </a:t>
            </a:r>
            <a:r>
              <a:rPr lang="en-US" sz="2400" dirty="0" err="1" smtClean="0">
                <a:latin typeface="Arial Rounded MT Bold" pitchFamily="34" charset="0"/>
              </a:rPr>
              <a:t>jika</a:t>
            </a:r>
            <a:r>
              <a:rPr lang="en-US" sz="2400" dirty="0" smtClean="0">
                <a:latin typeface="Arial Rounded MT Bold" pitchFamily="34" charset="0"/>
              </a:rPr>
              <a:t> guru </a:t>
            </a:r>
            <a:r>
              <a:rPr lang="en-US" sz="2400" dirty="0" err="1" smtClean="0">
                <a:latin typeface="Arial Rounded MT Bold" pitchFamily="34" charset="0"/>
              </a:rPr>
              <a:t>tidak</a:t>
            </a:r>
            <a:r>
              <a:rPr lang="en-US" sz="2400" dirty="0" smtClean="0">
                <a:latin typeface="Arial Rounded MT Bold" pitchFamily="34" charset="0"/>
              </a:rPr>
              <a:t> </a:t>
            </a:r>
            <a:r>
              <a:rPr lang="en-US" sz="2400" dirty="0" err="1" smtClean="0">
                <a:latin typeface="Arial Rounded MT Bold" pitchFamily="34" charset="0"/>
              </a:rPr>
              <a:t>mengimplementasi</a:t>
            </a:r>
            <a:r>
              <a:rPr lang="en-US" sz="2400" dirty="0" smtClean="0">
                <a:latin typeface="Arial Rounded MT Bold" pitchFamily="34" charset="0"/>
              </a:rPr>
              <a:t> PPK </a:t>
            </a:r>
            <a:r>
              <a:rPr lang="en-US" sz="2400" dirty="0" err="1" smtClean="0">
                <a:latin typeface="Arial Rounded MT Bold" pitchFamily="34" charset="0"/>
              </a:rPr>
              <a:t>dalam</a:t>
            </a:r>
            <a:r>
              <a:rPr lang="id-ID" sz="2400" dirty="0" smtClean="0">
                <a:latin typeface="Arial Rounded MT Bold" pitchFamily="34" charset="0"/>
              </a:rPr>
              <a:t> </a:t>
            </a:r>
            <a:r>
              <a:rPr lang="en-US" sz="2400" dirty="0" err="1" smtClean="0">
                <a:latin typeface="Arial Rounded MT Bold" pitchFamily="34" charset="0"/>
              </a:rPr>
              <a:t>pembelajaran</a:t>
            </a:r>
            <a:r>
              <a:rPr lang="en-US" sz="2400" dirty="0" smtClean="0">
                <a:latin typeface="Arial Rounded MT Bold" pitchFamily="34" charset="0"/>
              </a:rPr>
              <a:t> ? </a:t>
            </a:r>
          </a:p>
          <a:p>
            <a:endParaRPr lang="en-US" sz="2400" dirty="0" smtClean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107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601885" y="1549572"/>
            <a:ext cx="10770242" cy="5110994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Mengembangkan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platforma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nasional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yang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meletakkan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makna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nilai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sebagai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poros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utama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penyelenggaraan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dengan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memperhatikan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kondisi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keberagaman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satuan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di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seluruh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wilayah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Indonesia</a:t>
            </a: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endParaRPr lang="en-GB" sz="1700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Membangun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membekali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Generasi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Emas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Indonesia 2045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menghadapi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dinamika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perubahan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di masa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depan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dengan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keterampilan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abad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21</a:t>
            </a: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endParaRPr lang="en-GB" sz="1700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Mengembalikan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melalui</a:t>
            </a:r>
            <a:r>
              <a:rPr lang="en-US" sz="1700" b="1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Helvetica Neue"/>
              </a:rPr>
              <a:t>harmonisasi</a:t>
            </a:r>
            <a:r>
              <a:rPr lang="en-US" sz="1700" b="1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Helvetica Neue"/>
              </a:rPr>
              <a:t>olah</a:t>
            </a:r>
            <a:r>
              <a:rPr lang="en-US" sz="1700" b="1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Helvetica Neue"/>
              </a:rPr>
              <a:t>hati</a:t>
            </a:r>
            <a:r>
              <a:rPr lang="en-US" sz="1700" b="1" dirty="0">
                <a:solidFill>
                  <a:srgbClr val="0070C0"/>
                </a:solidFill>
                <a:latin typeface="Helvetica Neue"/>
              </a:rPr>
              <a:t> (</a:t>
            </a:r>
            <a:r>
              <a:rPr lang="en-US" sz="1700" b="1" dirty="0" err="1">
                <a:solidFill>
                  <a:srgbClr val="0070C0"/>
                </a:solidFill>
                <a:latin typeface="Helvetica Neue"/>
              </a:rPr>
              <a:t>etik</a:t>
            </a:r>
            <a:r>
              <a:rPr lang="en-US" sz="1700" b="1" dirty="0">
                <a:solidFill>
                  <a:srgbClr val="0070C0"/>
                </a:solidFill>
                <a:latin typeface="Helvetica Neue"/>
              </a:rPr>
              <a:t>), </a:t>
            </a:r>
            <a:r>
              <a:rPr lang="en-US" sz="1700" b="1" dirty="0" err="1">
                <a:solidFill>
                  <a:srgbClr val="0070C0"/>
                </a:solidFill>
                <a:latin typeface="Helvetica Neue"/>
              </a:rPr>
              <a:t>olah</a:t>
            </a:r>
            <a:r>
              <a:rPr lang="en-US" sz="1700" b="1" dirty="0">
                <a:solidFill>
                  <a:srgbClr val="0070C0"/>
                </a:solidFill>
                <a:latin typeface="Helvetica Neue"/>
              </a:rPr>
              <a:t> rasa (</a:t>
            </a:r>
            <a:r>
              <a:rPr lang="en-US" sz="1700" b="1" dirty="0" err="1">
                <a:solidFill>
                  <a:srgbClr val="0070C0"/>
                </a:solidFill>
                <a:latin typeface="Helvetica Neue"/>
              </a:rPr>
              <a:t>estetik</a:t>
            </a:r>
            <a:r>
              <a:rPr lang="en-US" sz="1700" b="1" dirty="0">
                <a:solidFill>
                  <a:srgbClr val="0070C0"/>
                </a:solidFill>
                <a:latin typeface="Helvetica Neue"/>
              </a:rPr>
              <a:t>), </a:t>
            </a:r>
            <a:r>
              <a:rPr lang="en-US" sz="1700" b="1" dirty="0" err="1">
                <a:solidFill>
                  <a:srgbClr val="0070C0"/>
                </a:solidFill>
                <a:latin typeface="Helvetica Neue"/>
              </a:rPr>
              <a:t>olah</a:t>
            </a:r>
            <a:r>
              <a:rPr lang="en-US" sz="1700" b="1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Helvetica Neue"/>
              </a:rPr>
              <a:t>pikir</a:t>
            </a:r>
            <a:r>
              <a:rPr lang="en-US" sz="1700" b="1" dirty="0">
                <a:solidFill>
                  <a:srgbClr val="0070C0"/>
                </a:solidFill>
                <a:latin typeface="Helvetica Neue"/>
              </a:rPr>
              <a:t> (</a:t>
            </a:r>
            <a:r>
              <a:rPr lang="en-US" sz="1700" b="1" dirty="0" err="1">
                <a:solidFill>
                  <a:srgbClr val="0070C0"/>
                </a:solidFill>
                <a:latin typeface="Helvetica Neue"/>
              </a:rPr>
              <a:t>literasi</a:t>
            </a:r>
            <a:r>
              <a:rPr lang="en-US" sz="1700" b="1" dirty="0">
                <a:solidFill>
                  <a:srgbClr val="0070C0"/>
                </a:solidFill>
                <a:latin typeface="Helvetica Neue"/>
              </a:rPr>
              <a:t>), </a:t>
            </a:r>
            <a:r>
              <a:rPr lang="en-US" sz="1700" b="1" dirty="0" err="1">
                <a:solidFill>
                  <a:srgbClr val="0070C0"/>
                </a:solidFill>
                <a:latin typeface="Helvetica Neue"/>
              </a:rPr>
              <a:t>dan</a:t>
            </a:r>
            <a:r>
              <a:rPr lang="en-US" sz="1700" b="1" dirty="0">
                <a:solidFill>
                  <a:srgbClr val="0070C0"/>
                </a:solidFill>
                <a:latin typeface="Helvetica Neue"/>
              </a:rPr>
              <a:t> </a:t>
            </a:r>
            <a:r>
              <a:rPr lang="en-US" sz="1700" b="1" dirty="0" err="1">
                <a:solidFill>
                  <a:srgbClr val="0070C0"/>
                </a:solidFill>
                <a:latin typeface="Helvetica Neue"/>
              </a:rPr>
              <a:t>olah</a:t>
            </a:r>
            <a:r>
              <a:rPr lang="en-US" sz="1700" b="1" dirty="0">
                <a:solidFill>
                  <a:srgbClr val="0070C0"/>
                </a:solidFill>
                <a:latin typeface="Helvetica Neue"/>
              </a:rPr>
              <a:t> raga (</a:t>
            </a:r>
            <a:r>
              <a:rPr lang="en-US" sz="1700" b="1" dirty="0" err="1">
                <a:solidFill>
                  <a:srgbClr val="0070C0"/>
                </a:solidFill>
                <a:latin typeface="Helvetica Neue"/>
              </a:rPr>
              <a:t>kinestetik</a:t>
            </a:r>
            <a:r>
              <a:rPr lang="en-US" sz="1700" b="1" dirty="0">
                <a:solidFill>
                  <a:srgbClr val="0070C0"/>
                </a:solidFill>
                <a:latin typeface="Helvetica Neue"/>
              </a:rPr>
              <a:t>)</a:t>
            </a:r>
            <a:endParaRPr lang="en-GB" sz="1700" b="1" dirty="0">
              <a:solidFill>
                <a:srgbClr val="277AC1"/>
              </a:solidFill>
              <a:latin typeface="Helvetica Neue" charset="0"/>
            </a:endParaRP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endParaRPr lang="en-GB" sz="1700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Merevitalisasi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memperkuat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kapasitas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ekosistem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(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kepala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sekolah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, guru,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komite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sekolah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pengawas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dinas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)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untuk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mendukung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perluasan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implementasi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endParaRPr lang="en-GB" sz="1700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endParaRPr lang="en-GB" sz="1700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Membangun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jejaring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pelibatan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publik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sebagai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sumber-sumber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belajar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di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dalam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di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luar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sekolah</a:t>
            </a:r>
            <a:endParaRPr lang="en-GB" sz="1700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endParaRPr lang="en-GB" sz="1700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411480" indent="-411480" algn="just" defTabSz="10972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LcPeriod"/>
            </a:pP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Melestarikan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kebudayaan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jati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diri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bangsa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Indonesia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dalam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mendukung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Gerakan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Nasional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Revolusi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Mental (GNRM)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sesuai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dengan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UU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Sisdiknas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Nawacita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Trisakti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7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GB" sz="17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RPJMN 2015-2019.</a:t>
            </a:r>
            <a:endParaRPr lang="en-GB" sz="1700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022080" y="6356986"/>
            <a:ext cx="2560320" cy="363854"/>
          </a:xfrm>
        </p:spPr>
        <p:txBody>
          <a:bodyPr/>
          <a:lstStyle/>
          <a:p>
            <a:pPr defTabSz="548640"/>
            <a:fld id="{0827BF28-B950-4BA2-B6C2-702EC9D54A6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8640"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4889" y="608446"/>
            <a:ext cx="404654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n-US" sz="2160" b="1" dirty="0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TUJUAN</a:t>
            </a:r>
            <a:endParaRPr lang="en-US" sz="2160" b="1" dirty="0">
              <a:solidFill>
                <a:srgbClr val="F5A31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5706" y="1022422"/>
            <a:ext cx="6010393" cy="113174"/>
            <a:chOff x="0" y="2631522"/>
            <a:chExt cx="15040549" cy="828013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" name="Parallelogram 9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8" name="Parallelogram 7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8610" indent="-308610" algn="ctr" defTabSz="548640">
                <a:buFont typeface="+mj-lt"/>
                <a:buAutoNum type="arabicPeriod"/>
              </a:pPr>
              <a:endParaRPr lang="en-US" sz="1435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4650326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589529" y="950346"/>
            <a:ext cx="10838133" cy="5678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a.  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Undang-Undang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No. 20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Tahun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2003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Pasal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3</a:t>
            </a:r>
            <a:endParaRPr lang="en-GB" sz="2200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65116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“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nasional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berfungsi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mengembangkan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kemampuan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membentuk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watak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serta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peradaban</a:t>
            </a:r>
            <a:r>
              <a:rPr lang="en-GB" sz="15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bangsa</a:t>
            </a:r>
            <a:r>
              <a:rPr lang="en-GB" sz="15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yang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bermartabat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dalam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rangka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mencerdaskan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kehidupan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bangsa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bertujuan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untuk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berkembangnya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potensi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peserta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didik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agar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menjadi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manusia</a:t>
            </a:r>
            <a:r>
              <a:rPr lang="en-GB" sz="1500" b="1" dirty="0">
                <a:latin typeface="Helvetica Neue" charset="0"/>
                <a:ea typeface="Helvetica Neue" charset="0"/>
                <a:cs typeface="Helvetica Neue" charset="0"/>
              </a:rPr>
              <a:t> yang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beriman</a:t>
            </a:r>
            <a:r>
              <a:rPr lang="en-GB" sz="15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GB" sz="15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bertakwa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kepada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Tuhan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Yang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Maha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Esa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berakhlak</a:t>
            </a:r>
            <a:r>
              <a:rPr lang="en-GB" sz="15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mulia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sehat</a:t>
            </a:r>
            <a:r>
              <a:rPr lang="en-GB" sz="1500" b="1" dirty="0">
                <a:latin typeface="Helvetica Neue" charset="0"/>
                <a:ea typeface="Helvetica Neue" charset="0"/>
                <a:cs typeface="Helvetica Neue" charset="0"/>
              </a:rPr>
              <a:t>,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b="1" dirty="0" err="1">
                <a:latin typeface="Helvetica Neue" charset="0"/>
                <a:ea typeface="Helvetica Neue" charset="0"/>
                <a:cs typeface="Helvetica Neue" charset="0"/>
              </a:rPr>
              <a:t>berilmu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cakap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kreatif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mandiri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menjadi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warga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negara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yang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demokratis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serta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bertanggung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jawab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.”</a:t>
            </a:r>
          </a:p>
          <a:p>
            <a:pPr marL="365116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GB" sz="800" b="1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65116" indent="-352417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b.   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Agenda </a:t>
            </a:r>
            <a:r>
              <a:rPr lang="id-ID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Nawacita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No. 8</a:t>
            </a:r>
            <a:endParaRPr lang="id-ID" sz="2200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65116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Penguatan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 revolusi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karakter bangsa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melalui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budi pekerti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 dan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pembangunan karakter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 peserta didik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sebagai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bagian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dari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revolusi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mental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marL="342882" indent="-342882" algn="just">
              <a:lnSpc>
                <a:spcPct val="100000"/>
              </a:lnSpc>
              <a:spcBef>
                <a:spcPts val="0"/>
              </a:spcBef>
              <a:buFontTx/>
              <a:buAutoNum type="alphaLcPeriod"/>
            </a:pPr>
            <a:endParaRPr lang="id-ID" sz="933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c.   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Trisakti</a:t>
            </a:r>
            <a:endParaRPr lang="id-ID" sz="2200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365116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Mewujudkan Generasi yang </a:t>
            </a:r>
            <a:r>
              <a:rPr lang="id-ID" sz="1500" b="1" dirty="0" err="1">
                <a:latin typeface="Helvetica Neue" charset="0"/>
                <a:ea typeface="Helvetica Neue" charset="0"/>
                <a:cs typeface="Helvetica Neue" charset="0"/>
              </a:rPr>
              <a:t>Berkepribadian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 dalam Kebudayaan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marL="0" indent="365116" algn="just">
              <a:lnSpc>
                <a:spcPct val="100000"/>
              </a:lnSpc>
              <a:spcBef>
                <a:spcPts val="0"/>
              </a:spcBef>
              <a:buNone/>
            </a:pPr>
            <a:endParaRPr lang="id-ID" sz="933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d.   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RPJMN 2015-2019</a:t>
            </a:r>
            <a:endParaRPr lang="en-GB" sz="2200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12731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“</a:t>
            </a:r>
            <a:r>
              <a:rPr lang="en-US" sz="1500" b="1" dirty="0" err="1">
                <a:latin typeface="Helvetica Neue" charset="0"/>
                <a:ea typeface="Helvetica Neue" charset="0"/>
                <a:cs typeface="Helvetica Neue" charset="0"/>
              </a:rPr>
              <a:t>Penguatan</a:t>
            </a:r>
            <a:r>
              <a:rPr lang="en-US" sz="15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b="1" dirty="0" err="1"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15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b="1" dirty="0" err="1"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r>
              <a:rPr lang="en-US" sz="15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pada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anak-anak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usia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sekolah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pada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semua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jenjang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untuk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memperkuat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nilai-nilai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moral,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akhlak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kepribadian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peserta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didik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dengan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memperkuat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yang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terintegrasi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ke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dalam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mata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pelajaran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”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pPr marL="312731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GB" sz="1067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4288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e.  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Mempersiapkan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Generasi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Emas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2045</a:t>
            </a:r>
          </a:p>
          <a:p>
            <a:pPr marL="320667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yang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bertaqwa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nasionalis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tangguh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mandiri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memiliki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keunggulan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bersaing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secara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global.</a:t>
            </a: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65116" indent="39687" algn="just">
              <a:lnSpc>
                <a:spcPct val="100000"/>
              </a:lnSpc>
              <a:spcBef>
                <a:spcPts val="0"/>
              </a:spcBef>
              <a:buNone/>
            </a:pPr>
            <a:endParaRPr lang="id-ID" sz="1067" b="1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127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f.   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Arahan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Khusus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Presiden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kepada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Mendikbud</a:t>
            </a:r>
            <a:r>
              <a:rPr lang="en-GB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untuk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memperkuat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GB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GB" sz="1500" dirty="0" err="1"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  <a:p>
            <a:pPr marL="1270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65116" indent="-352417" algn="just">
              <a:lnSpc>
                <a:spcPct val="100000"/>
              </a:lnSpc>
              <a:spcBef>
                <a:spcPts val="0"/>
              </a:spcBef>
              <a:buAutoNum type="alphaLcPeriod" startAt="5"/>
            </a:pPr>
            <a:endParaRPr lang="en-GB" sz="15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0827BF28-B950-4BA2-B6C2-702EC9D54A6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89927" y="310087"/>
            <a:ext cx="44961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Rasional</a:t>
            </a:r>
            <a:endParaRPr lang="en-US" sz="2500" b="1" dirty="0">
              <a:solidFill>
                <a:srgbClr val="F5A31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" y="787173"/>
            <a:ext cx="6251663" cy="99519"/>
            <a:chOff x="0" y="2631522"/>
            <a:chExt cx="15040549" cy="828013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891" indent="-342891" algn="ctr">
                  <a:buFont typeface="+mj-lt"/>
                  <a:buAutoNum type="arabicPeriod"/>
                </a:pPr>
                <a:endParaRPr lang="en-US" sz="1595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" name="Parallelogram 9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891" indent="-342891" algn="ctr">
                  <a:buFont typeface="+mj-lt"/>
                  <a:buAutoNum type="arabicPeriod"/>
                </a:pPr>
                <a:endParaRPr lang="en-US" sz="1595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8" name="Parallelogram 7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891" indent="-342891" algn="ctr">
                <a:buFont typeface="+mj-lt"/>
                <a:buAutoNum type="arabicPeriod"/>
              </a:pPr>
              <a:endParaRPr lang="en-US" sz="1595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161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0827BF28-B950-4BA2-B6C2-702EC9D54A6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07051" y="310087"/>
            <a:ext cx="50617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Tantangan</a:t>
            </a:r>
            <a:r>
              <a:rPr lang="en-US" sz="2500" b="1" dirty="0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500" b="1" dirty="0" err="1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2500" b="1" dirty="0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en-US" sz="2500" b="1" dirty="0">
              <a:solidFill>
                <a:srgbClr val="F5A31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" y="787173"/>
            <a:ext cx="6251663" cy="99519"/>
            <a:chOff x="0" y="2631522"/>
            <a:chExt cx="15040549" cy="828013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9" name="Rectangle 8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891" indent="-342891" algn="ctr">
                  <a:buFont typeface="+mj-lt"/>
                  <a:buAutoNum type="arabicPeriod"/>
                </a:pPr>
                <a:endParaRPr lang="en-US" sz="1595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0" name="Parallelogram 9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891" indent="-342891" algn="ctr">
                  <a:buFont typeface="+mj-lt"/>
                  <a:buAutoNum type="arabicPeriod"/>
                </a:pPr>
                <a:endParaRPr lang="en-US" sz="1595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8" name="Parallelogram 7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891" indent="-342891" algn="ctr">
                <a:buFont typeface="+mj-lt"/>
                <a:buAutoNum type="arabicPeriod"/>
              </a:pPr>
              <a:endParaRPr lang="en-US" sz="1595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11" name="Content Placeholder 4"/>
          <p:cNvSpPr txBox="1">
            <a:spLocks/>
          </p:cNvSpPr>
          <p:nvPr/>
        </p:nvSpPr>
        <p:spPr>
          <a:xfrm>
            <a:off x="782544" y="1157041"/>
            <a:ext cx="10678215" cy="5340015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a.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Optimalisasi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pengembangan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potensi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siswa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secara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harmonis</a:t>
            </a:r>
            <a:endParaRPr lang="id-ID" sz="2200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12700" indent="20954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melalui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keseimbangan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olah hati 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(etik),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olah pikir 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(literasi),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olah rasa 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(estetik), dan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olah raga 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(kinestetik)</a:t>
            </a:r>
          </a:p>
          <a:p>
            <a:pPr marL="12700" indent="352417" algn="just">
              <a:lnSpc>
                <a:spcPct val="100000"/>
              </a:lnSpc>
              <a:spcBef>
                <a:spcPts val="0"/>
              </a:spcBef>
              <a:buNone/>
            </a:pP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74632" indent="-261932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b</a:t>
            </a:r>
            <a:r>
              <a:rPr lang="id-ID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. 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Besarnya populasi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siswa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, guru,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sekolah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yang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tersebar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di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seluruh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Indonesia</a:t>
            </a: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74632" indent="-52387" algn="just">
              <a:lnSpc>
                <a:spcPct val="100000"/>
              </a:lnSpc>
              <a:spcBef>
                <a:spcPts val="0"/>
              </a:spcBef>
              <a:buNone/>
            </a:pP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22245" indent="-22224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c.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Membangun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sinergi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tanggungjawab 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terhadap pendidikan karakter anak</a:t>
            </a:r>
          </a:p>
          <a:p>
            <a:pPr marL="222245" indent="-222245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    antara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sekolah, orang tua dan masyarakat</a:t>
            </a:r>
          </a:p>
          <a:p>
            <a:pPr marL="222245" indent="-222245" algn="just">
              <a:lnSpc>
                <a:spcPct val="100000"/>
              </a:lnSpc>
              <a:spcBef>
                <a:spcPts val="0"/>
              </a:spcBef>
              <a:buNone/>
            </a:pP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74632" indent="-261932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d. 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Tantangan globalisasi</a:t>
            </a:r>
            <a:endParaRPr lang="en-US" sz="2200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74632" indent="-261932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Helvetica Neue" charset="0"/>
                <a:ea typeface="Helvetica Neue" charset="0"/>
                <a:cs typeface="Helvetica Neue" charset="0"/>
              </a:rPr>
              <a:t>   </a:t>
            </a:r>
            <a:r>
              <a:rPr lang="en-US" sz="1507" dirty="0" err="1">
                <a:latin typeface="Helvetica Neue" charset="0"/>
                <a:ea typeface="Helvetica Neue" charset="0"/>
                <a:cs typeface="Helvetica Neue" charset="0"/>
              </a:rPr>
              <a:t>Memperkuat</a:t>
            </a:r>
            <a:r>
              <a:rPr lang="en-US" sz="1507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7" dirty="0" err="1">
                <a:latin typeface="Helvetica Neue" charset="0"/>
                <a:ea typeface="Helvetica Neue" charset="0"/>
                <a:cs typeface="Helvetica Neue" charset="0"/>
              </a:rPr>
              <a:t>kemampuan</a:t>
            </a:r>
            <a:r>
              <a:rPr lang="en-US" sz="1507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7" dirty="0" err="1">
                <a:latin typeface="Helvetica Neue" charset="0"/>
                <a:ea typeface="Helvetica Neue" charset="0"/>
                <a:cs typeface="Helvetica Neue" charset="0"/>
              </a:rPr>
              <a:t>beradaptasi</a:t>
            </a:r>
            <a:r>
              <a:rPr lang="en-US" sz="1507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7" dirty="0" err="1">
                <a:latin typeface="Helvetica Neue" charset="0"/>
                <a:ea typeface="Helvetica Neue" charset="0"/>
                <a:cs typeface="Helvetica Neue" charset="0"/>
              </a:rPr>
              <a:t>terhadap</a:t>
            </a:r>
            <a:r>
              <a:rPr lang="en-US" sz="1507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7" dirty="0" err="1">
                <a:latin typeface="Helvetica Neue" charset="0"/>
                <a:ea typeface="Helvetica Neue" charset="0"/>
                <a:cs typeface="Helvetica Neue" charset="0"/>
              </a:rPr>
              <a:t>perubahan</a:t>
            </a:r>
            <a:r>
              <a:rPr lang="en-US" sz="1507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7" dirty="0" err="1">
                <a:latin typeface="Helvetica Neue" charset="0"/>
                <a:ea typeface="Helvetica Neue" charset="0"/>
                <a:cs typeface="Helvetica Neue" charset="0"/>
              </a:rPr>
              <a:t>melalui</a:t>
            </a:r>
            <a:r>
              <a:rPr lang="en-US" sz="1507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7" dirty="0" err="1">
                <a:latin typeface="Helvetica Neue" charset="0"/>
                <a:ea typeface="Helvetica Neue" charset="0"/>
                <a:cs typeface="Helvetica Neue" charset="0"/>
              </a:rPr>
              <a:t>penumbuhan</a:t>
            </a:r>
            <a:r>
              <a:rPr lang="en-US" sz="1507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id-ID" sz="1507" dirty="0">
                <a:latin typeface="Helvetica Neue" charset="0"/>
                <a:ea typeface="Helvetica Neue" charset="0"/>
                <a:cs typeface="Helvetica Neue" charset="0"/>
              </a:rPr>
              <a:t>nilai-nilai </a:t>
            </a:r>
            <a:r>
              <a:rPr lang="id-ID" sz="1507" b="1" dirty="0">
                <a:latin typeface="Helvetica Neue" charset="0"/>
                <a:ea typeface="Helvetica Neue" charset="0"/>
                <a:cs typeface="Helvetica Neue" charset="0"/>
              </a:rPr>
              <a:t>religiusitas</a:t>
            </a:r>
            <a:r>
              <a:rPr lang="id-ID" sz="1507" dirty="0">
                <a:latin typeface="Helvetica Neue" charset="0"/>
                <a:ea typeface="Helvetica Neue" charset="0"/>
                <a:cs typeface="Helvetica Neue" charset="0"/>
              </a:rPr>
              <a:t> dan </a:t>
            </a:r>
            <a:r>
              <a:rPr lang="id-ID" sz="1507" b="1" dirty="0">
                <a:latin typeface="Helvetica Neue" charset="0"/>
                <a:ea typeface="Helvetica Neue" charset="0"/>
                <a:cs typeface="Helvetica Neue" charset="0"/>
              </a:rPr>
              <a:t>kearifan</a:t>
            </a:r>
            <a:r>
              <a:rPr lang="id-ID" sz="1507" dirty="0">
                <a:latin typeface="Helvetica Neue" charset="0"/>
                <a:ea typeface="Helvetica Neue" charset="0"/>
                <a:cs typeface="Helvetica Neue" charset="0"/>
              </a:rPr>
              <a:t> lokal bangsa</a:t>
            </a:r>
            <a:endParaRPr lang="en-US" sz="1507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74632" indent="-261932" algn="just">
              <a:lnSpc>
                <a:spcPct val="100000"/>
              </a:lnSpc>
              <a:spcBef>
                <a:spcPts val="0"/>
              </a:spcBef>
              <a:buNone/>
            </a:pPr>
            <a:endParaRPr lang="en-US" sz="1467" b="1" dirty="0">
              <a:solidFill>
                <a:srgbClr val="277AC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74632" indent="-261932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7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e.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Terbatasnya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p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endampingan orang tua</a:t>
            </a:r>
          </a:p>
          <a:p>
            <a:pPr marL="274632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Perlu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peningkatan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kualitas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hubungan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orang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tua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dengan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anak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di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rumah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lingkungannya</a:t>
            </a: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74632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1270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f.  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Ket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erbatasan</a:t>
            </a:r>
            <a:r>
              <a:rPr lang="id-ID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sarana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belajar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2200" b="1" dirty="0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200" b="1" dirty="0" err="1">
                <a:solidFill>
                  <a:srgbClr val="277AC1"/>
                </a:solidFill>
                <a:latin typeface="Helvetica Neue" charset="0"/>
                <a:ea typeface="Helvetica Neue" charset="0"/>
                <a:cs typeface="Helvetica Neue" charset="0"/>
              </a:rPr>
              <a:t>infrastruktur</a:t>
            </a:r>
            <a:endParaRPr lang="id-ID" sz="15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74632" indent="-52387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Keterbatasan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pr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asana dan sarana sekolah,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aksesibilitas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sarana transportasi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ke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sekolah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 (jalur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lembah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hutan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sungai,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laut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), sehingga PPK </a:t>
            </a:r>
            <a:r>
              <a:rPr lang="en-US" sz="1500" dirty="0" err="1">
                <a:latin typeface="Helvetica Neue" charset="0"/>
                <a:ea typeface="Helvetica Neue" charset="0"/>
                <a:cs typeface="Helvetica Neue" charset="0"/>
              </a:rPr>
              <a:t>perlu</a:t>
            </a:r>
            <a:r>
              <a:rPr lang="en-US" sz="15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id-ID" sz="1500" b="1" dirty="0">
                <a:latin typeface="Helvetica Neue" charset="0"/>
                <a:ea typeface="Helvetica Neue" charset="0"/>
                <a:cs typeface="Helvetica Neue" charset="0"/>
              </a:rPr>
              <a:t>diimplementasikan bertahap</a:t>
            </a:r>
            <a:r>
              <a:rPr lang="id-ID" sz="1500" dirty="0">
                <a:latin typeface="Helvetica Neue" charset="0"/>
                <a:ea typeface="Helvetica Neue" charset="0"/>
                <a:cs typeface="Helvetica Neue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09221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022080" y="6356986"/>
            <a:ext cx="2560320" cy="363854"/>
          </a:xfrm>
        </p:spPr>
        <p:txBody>
          <a:bodyPr/>
          <a:lstStyle/>
          <a:p>
            <a:pPr defTabSz="548640"/>
            <a:fld id="{0827BF28-B950-4BA2-B6C2-702EC9D54A6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548640"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Arrow: Up 2"/>
          <p:cNvSpPr/>
          <p:nvPr/>
        </p:nvSpPr>
        <p:spPr>
          <a:xfrm rot="10800000">
            <a:off x="2468737" y="4078565"/>
            <a:ext cx="448928" cy="72020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Content Placeholder 4"/>
          <p:cNvSpPr txBox="1">
            <a:spLocks/>
          </p:cNvSpPr>
          <p:nvPr/>
        </p:nvSpPr>
        <p:spPr>
          <a:xfrm>
            <a:off x="997061" y="4916341"/>
            <a:ext cx="3322836" cy="2182164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“Gerakan </a:t>
            </a:r>
            <a:r>
              <a:rPr lang="en-US" sz="216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Penguatan</a:t>
            </a: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16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16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Karakter</a:t>
            </a: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16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sebagai</a:t>
            </a: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160" b="1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fondasi</a:t>
            </a: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16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dan</a:t>
            </a: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160" b="1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ruh</a:t>
            </a:r>
            <a:r>
              <a:rPr lang="en-US" sz="2160" b="1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160" b="1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utama</a:t>
            </a: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160" dirty="0" err="1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pendidikan</a:t>
            </a:r>
            <a:r>
              <a:rPr lang="en-US" sz="2160" dirty="0">
                <a:solidFill>
                  <a:srgbClr val="3280CD"/>
                </a:solidFill>
                <a:latin typeface="Helvetica Neue" charset="0"/>
                <a:ea typeface="Helvetica Neue" charset="0"/>
                <a:cs typeface="Helvetica Neue" charset="0"/>
              </a:rPr>
              <a:t>.”</a:t>
            </a:r>
            <a:endParaRPr lang="en-GB" sz="1260" dirty="0">
              <a:solidFill>
                <a:srgbClr val="3280CD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07168" y="248504"/>
            <a:ext cx="527562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n-US" sz="2160" b="1" dirty="0">
                <a:solidFill>
                  <a:srgbClr val="277AC0"/>
                </a:solidFill>
                <a:latin typeface="Helvetica Neue" charset="0"/>
                <a:ea typeface="Helvetica Neue" charset="0"/>
                <a:cs typeface="Helvetica Neue" charset="0"/>
              </a:rPr>
              <a:t>KARAKTER SEBAGAI POROS PENDIDIKAN</a:t>
            </a:r>
            <a:endParaRPr lang="en-US" sz="2160" b="1" dirty="0">
              <a:solidFill>
                <a:srgbClr val="F5A31C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89367" y="1005173"/>
            <a:ext cx="4709352" cy="118033"/>
            <a:chOff x="0" y="2631522"/>
            <a:chExt cx="15040549" cy="828013"/>
          </a:xfrm>
        </p:grpSpPr>
        <p:grpSp>
          <p:nvGrpSpPr>
            <p:cNvPr id="41" name="Group 40"/>
            <p:cNvGrpSpPr/>
            <p:nvPr/>
          </p:nvGrpSpPr>
          <p:grpSpPr>
            <a:xfrm>
              <a:off x="0" y="2632049"/>
              <a:ext cx="10872788" cy="827486"/>
              <a:chOff x="3886200" y="942975"/>
              <a:chExt cx="6986588" cy="628650"/>
            </a:xfrm>
            <a:solidFill>
              <a:srgbClr val="277AC0"/>
            </a:solidFill>
          </p:grpSpPr>
          <p:sp>
            <p:nvSpPr>
              <p:cNvPr id="43" name="Rectangle 42"/>
              <p:cNvSpPr/>
              <p:nvPr/>
            </p:nvSpPr>
            <p:spPr>
              <a:xfrm>
                <a:off x="3886200" y="942975"/>
                <a:ext cx="4686300" cy="6286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44" name="Parallelogram 43"/>
              <p:cNvSpPr/>
              <p:nvPr/>
            </p:nvSpPr>
            <p:spPr>
              <a:xfrm>
                <a:off x="7529513" y="942975"/>
                <a:ext cx="3343275" cy="628650"/>
              </a:xfrm>
              <a:prstGeom prst="parallelogram">
                <a:avLst>
                  <a:gd name="adj" fmla="val 704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08610" indent="-308610" algn="ctr" defTabSz="548640">
                  <a:buFont typeface="+mj-lt"/>
                  <a:buAutoNum type="arabicPeriod"/>
                </a:pPr>
                <a:endParaRPr lang="en-US" sz="1435">
                  <a:solidFill>
                    <a:prstClr val="white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</p:grpSp>
        <p:sp>
          <p:nvSpPr>
            <p:cNvPr id="42" name="Parallelogram 41"/>
            <p:cNvSpPr/>
            <p:nvPr/>
          </p:nvSpPr>
          <p:spPr>
            <a:xfrm>
              <a:off x="10276643" y="2631522"/>
              <a:ext cx="4763906" cy="828013"/>
            </a:xfrm>
            <a:prstGeom prst="parallelogram">
              <a:avLst>
                <a:gd name="adj" fmla="val 70455"/>
              </a:avLst>
            </a:prstGeom>
            <a:solidFill>
              <a:srgbClr val="F5A3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8610" indent="-308610" algn="ctr" defTabSz="548640">
                <a:buFont typeface="+mj-lt"/>
                <a:buAutoNum type="arabicPeriod"/>
              </a:pPr>
              <a:endParaRPr lang="en-US" sz="1435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084201" y="1286900"/>
            <a:ext cx="3508224" cy="25448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69614" tIns="34807" rIns="69614" bIns="34807" rtlCol="0">
            <a:spAutoFit/>
          </a:bodyPr>
          <a:lstStyle>
            <a:defPPr>
              <a:defRPr lang="id-ID"/>
            </a:defPPr>
            <a:lvl1pPr>
              <a:defRPr sz="4100" b="1">
                <a:solidFill>
                  <a:srgbClr val="3382CE"/>
                </a:solidFill>
                <a:latin typeface="Century Gothic"/>
                <a:cs typeface="Century Gothic"/>
              </a:defRPr>
            </a:lvl1pPr>
          </a:lstStyle>
          <a:p>
            <a:pPr algn="ctr" defTabSz="548640"/>
            <a:r>
              <a:rPr lang="en-US" sz="168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Nawacita</a:t>
            </a:r>
            <a:r>
              <a:rPr lang="en-US" sz="168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8: </a:t>
            </a:r>
          </a:p>
          <a:p>
            <a:pPr algn="ctr" defTabSz="548640"/>
            <a:r>
              <a:rPr lang="en-US" sz="144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Melakukan</a:t>
            </a:r>
            <a:r>
              <a:rPr lang="en-US" sz="144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44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Revolusi</a:t>
            </a:r>
            <a:r>
              <a:rPr lang="en-US" sz="144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44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Karakter</a:t>
            </a:r>
            <a:r>
              <a:rPr lang="en-US" sz="144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44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Bangsa</a:t>
            </a:r>
            <a:r>
              <a:rPr lang="en-US" sz="1440" dirty="0">
                <a:solidFill>
                  <a:prstClr val="black">
                    <a:lumMod val="85000"/>
                    <a:lumOff val="15000"/>
                  </a:prst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</a:p>
          <a:p>
            <a:pPr marL="205740" indent="-205740" defTabSz="548640">
              <a:buFont typeface="Wingdings" panose="05000000000000000000" pitchFamily="2" charset="2"/>
              <a:buChar char="§"/>
            </a:pPr>
            <a:r>
              <a:rPr lang="en-US" sz="1080" b="0" dirty="0" err="1">
                <a:solidFill>
                  <a:prstClr val="black"/>
                </a:solidFill>
              </a:rPr>
              <a:t>Membangun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r>
              <a:rPr lang="en-US" sz="1080" b="0" dirty="0" err="1">
                <a:solidFill>
                  <a:prstClr val="black"/>
                </a:solidFill>
              </a:rPr>
              <a:t>pendidikan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r>
              <a:rPr lang="en-US" sz="1080" b="0" dirty="0" err="1">
                <a:solidFill>
                  <a:prstClr val="black"/>
                </a:solidFill>
              </a:rPr>
              <a:t>kewarganegaraan</a:t>
            </a:r>
            <a:r>
              <a:rPr lang="en-US" sz="1080" b="0" dirty="0">
                <a:solidFill>
                  <a:prstClr val="black"/>
                </a:solidFill>
              </a:rPr>
              <a:t> (</a:t>
            </a:r>
            <a:r>
              <a:rPr lang="en-US" sz="1080" b="0" dirty="0" err="1">
                <a:solidFill>
                  <a:prstClr val="black"/>
                </a:solidFill>
              </a:rPr>
              <a:t>sejarah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r>
              <a:rPr lang="en-US" sz="1080" b="0" dirty="0" err="1">
                <a:solidFill>
                  <a:prstClr val="black"/>
                </a:solidFill>
              </a:rPr>
              <a:t>pembentukan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r>
              <a:rPr lang="en-US" sz="1080" b="0" dirty="0" err="1">
                <a:solidFill>
                  <a:prstClr val="black"/>
                </a:solidFill>
              </a:rPr>
              <a:t>bangsa</a:t>
            </a:r>
            <a:r>
              <a:rPr lang="en-US" sz="1080" b="0" dirty="0">
                <a:solidFill>
                  <a:prstClr val="black"/>
                </a:solidFill>
              </a:rPr>
              <a:t>, </a:t>
            </a:r>
            <a:r>
              <a:rPr lang="en-US" sz="1080" b="0" dirty="0" err="1">
                <a:solidFill>
                  <a:prstClr val="black"/>
                </a:solidFill>
              </a:rPr>
              <a:t>nilai-nilai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r>
              <a:rPr lang="en-US" sz="1080" b="0" dirty="0" err="1">
                <a:solidFill>
                  <a:prstClr val="black"/>
                </a:solidFill>
              </a:rPr>
              <a:t>patriotisme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r>
              <a:rPr lang="en-US" sz="1080" b="0" dirty="0" err="1">
                <a:solidFill>
                  <a:prstClr val="black"/>
                </a:solidFill>
              </a:rPr>
              <a:t>dan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r>
              <a:rPr lang="en-US" sz="1080" b="0" dirty="0" err="1">
                <a:solidFill>
                  <a:prstClr val="black"/>
                </a:solidFill>
              </a:rPr>
              <a:t>cinta</a:t>
            </a:r>
            <a:r>
              <a:rPr lang="en-US" sz="1080" b="0" dirty="0">
                <a:solidFill>
                  <a:prstClr val="black"/>
                </a:solidFill>
              </a:rPr>
              <a:t> Tanah Air, </a:t>
            </a:r>
            <a:r>
              <a:rPr lang="en-US" sz="1080" b="0" dirty="0" err="1">
                <a:solidFill>
                  <a:prstClr val="black"/>
                </a:solidFill>
              </a:rPr>
              <a:t>semangat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r>
              <a:rPr lang="en-US" sz="1080" b="0" dirty="0" err="1">
                <a:solidFill>
                  <a:prstClr val="black"/>
                </a:solidFill>
              </a:rPr>
              <a:t>bela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r>
              <a:rPr lang="en-US" sz="1080" b="0" dirty="0" err="1">
                <a:solidFill>
                  <a:prstClr val="black"/>
                </a:solidFill>
              </a:rPr>
              <a:t>negara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r>
              <a:rPr lang="en-US" sz="1080" b="0" dirty="0" err="1">
                <a:solidFill>
                  <a:prstClr val="black"/>
                </a:solidFill>
              </a:rPr>
              <a:t>dan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r>
              <a:rPr lang="en-US" sz="1080" b="0" dirty="0" err="1">
                <a:solidFill>
                  <a:prstClr val="black"/>
                </a:solidFill>
              </a:rPr>
              <a:t>budi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r>
              <a:rPr lang="en-US" sz="1080" b="0" dirty="0" err="1">
                <a:solidFill>
                  <a:prstClr val="black"/>
                </a:solidFill>
              </a:rPr>
              <a:t>pekerti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)</a:t>
            </a:r>
          </a:p>
          <a:p>
            <a:pPr marL="205740" indent="-205740" defTabSz="548640">
              <a:buFont typeface="Wingdings" panose="05000000000000000000" pitchFamily="2" charset="2"/>
              <a:buChar char="§"/>
            </a:pPr>
            <a:r>
              <a:rPr lang="en-US" sz="1080" b="0" dirty="0" err="1">
                <a:solidFill>
                  <a:prstClr val="black"/>
                </a:solidFill>
              </a:rPr>
              <a:t>Penataan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r>
              <a:rPr lang="en-US" sz="1080" b="0" dirty="0" err="1">
                <a:solidFill>
                  <a:prstClr val="black"/>
                </a:solidFill>
              </a:rPr>
              <a:t>kembali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r>
              <a:rPr lang="en-US" sz="1080" b="0" dirty="0" err="1">
                <a:solidFill>
                  <a:prstClr val="black"/>
                </a:solidFill>
              </a:rPr>
              <a:t>kurikulum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r>
              <a:rPr lang="en-US" sz="1080" b="0" dirty="0" err="1">
                <a:solidFill>
                  <a:prstClr val="black"/>
                </a:solidFill>
              </a:rPr>
              <a:t>pendidikan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r>
              <a:rPr lang="en-US" sz="1080" b="0" dirty="0" err="1">
                <a:solidFill>
                  <a:prstClr val="black"/>
                </a:solidFill>
              </a:rPr>
              <a:t>nasional</a:t>
            </a:r>
            <a:r>
              <a:rPr lang="en-US" sz="1080" b="0" dirty="0">
                <a:solidFill>
                  <a:prstClr val="black"/>
                </a:solidFill>
              </a:rPr>
              <a:t> </a:t>
            </a:r>
            <a:endParaRPr lang="en-US" sz="1080" b="0" dirty="0">
              <a:solidFill>
                <a:prstClr val="black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  <a:p>
            <a:pPr marL="205740" indent="-205740" defTabSz="548640">
              <a:buFont typeface="Wingdings" panose="05000000000000000000" pitchFamily="2" charset="2"/>
              <a:buChar char="§"/>
            </a:pP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Mengevaluasi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model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penyeragaman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dalam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sistem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pendidikan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nasional</a:t>
            </a:r>
            <a:endParaRPr lang="en-US" sz="1080" b="0" dirty="0">
              <a:solidFill>
                <a:prstClr val="black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  <a:p>
            <a:pPr marL="205740" indent="-205740" defTabSz="548640">
              <a:buFont typeface="Wingdings" panose="05000000000000000000" pitchFamily="2" charset="2"/>
              <a:buChar char="§"/>
            </a:pP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Jaminan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hidup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yang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memadai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bagi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para guru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khususnya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di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daerah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terpencil</a:t>
            </a:r>
            <a:endParaRPr lang="en-US" sz="1080" b="0" dirty="0">
              <a:solidFill>
                <a:prstClr val="black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  <a:p>
            <a:pPr marL="205740" indent="-205740" defTabSz="548640">
              <a:buFont typeface="Wingdings" panose="05000000000000000000" pitchFamily="2" charset="2"/>
              <a:buChar char="§"/>
            </a:pP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Memperbesar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akses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warga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miskin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untuk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mendapatkan</a:t>
            </a:r>
            <a:r>
              <a:rPr lang="en-US" sz="1080" b="0" dirty="0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1080" b="0" dirty="0" err="1">
                <a:solidFill>
                  <a:prstClr val="black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pendidikan</a:t>
            </a:r>
            <a:endParaRPr lang="en-US" sz="1080" b="0" dirty="0">
              <a:solidFill>
                <a:prstClr val="black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8719" y="317952"/>
            <a:ext cx="6801422" cy="632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9065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3a53c024ef6792b916a85e7589972b6fc7ebaec"/>
  <p:tag name="ISPRING_RESOURCE_PATHS_HASH_PRESENTER" val="a49fc45c627c61e3b24acc6f167677ab829ddca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3355</TotalTime>
  <Words>1939</Words>
  <Application>Microsoft Office PowerPoint</Application>
  <PresentationFormat>Custom</PresentationFormat>
  <Paragraphs>396</Paragraphs>
  <Slides>22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Lenovo</cp:lastModifiedBy>
  <cp:revision>187</cp:revision>
  <cp:lastPrinted>2017-05-09T09:23:47Z</cp:lastPrinted>
  <dcterms:created xsi:type="dcterms:W3CDTF">2017-01-19T05:44:35Z</dcterms:created>
  <dcterms:modified xsi:type="dcterms:W3CDTF">2017-05-15T04:54:43Z</dcterms:modified>
</cp:coreProperties>
</file>